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6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4630400" cy="8229600"/>
  <p:notesSz cx="8229600" cy="14630400"/>
  <p:embeddedFontLst>
    <p:embeddedFont>
      <p:font typeface="Bitter Medium" panose="020B0604020202020204" charset="0"/>
      <p:regular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8" d="100"/>
          <a:sy n="88" d="100"/>
        </p:scale>
        <p:origin x="33" y="-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3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229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274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06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819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15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55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194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331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558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263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33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2598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01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1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15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18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3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041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452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0714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07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0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496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8596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691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73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7057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4670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5557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338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7874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3595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05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86971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5767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3900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42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4324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1169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4014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4571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8308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3301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15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47308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8694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9240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9710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4113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4646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918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556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0938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3231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67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03420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1014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9801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4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658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508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753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youtube.com/watch?v=nSqCy-7Qab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docs.claude.com/en/release-notes/system-prompts#august-5-202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chat.derivative-securities.or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s://data-portal.rice-business.org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2.xml"/><Relationship Id="rId4" Type="http://schemas.openxmlformats.org/officeDocument/2006/relationships/hyperlink" Target="https://genai4finance.kerryback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2737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0" y="1835485"/>
            <a:ext cx="4833603" cy="1581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533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Incorporating AI </a:t>
            </a:r>
          </a:p>
          <a:p>
            <a:pPr>
              <a:lnSpc>
                <a:spcPts val="4851"/>
              </a:lnSpc>
            </a:pPr>
            <a:r>
              <a:rPr lang="en-US" sz="533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into Teaching</a:t>
            </a:r>
            <a:endParaRPr lang="en-US" sz="5333" dirty="0"/>
          </a:p>
        </p:txBody>
      </p:sp>
      <p:sp>
        <p:nvSpPr>
          <p:cNvPr id="4" name="Text 1"/>
          <p:cNvSpPr/>
          <p:nvPr/>
        </p:nvSpPr>
        <p:spPr>
          <a:xfrm>
            <a:off x="7315200" y="4174671"/>
            <a:ext cx="75564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3733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Kerry Back </a:t>
            </a:r>
          </a:p>
          <a:p>
            <a:pPr>
              <a:lnSpc>
                <a:spcPts val="3100"/>
              </a:lnSpc>
            </a:pPr>
            <a:r>
              <a:rPr lang="en-US" sz="3733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Rice University </a:t>
            </a:r>
          </a:p>
          <a:p>
            <a:pPr>
              <a:lnSpc>
                <a:spcPts val="3100"/>
              </a:lnSpc>
            </a:pPr>
            <a:r>
              <a:rPr lang="en-US" sz="3733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FMA 2025</a:t>
            </a:r>
            <a:endParaRPr lang="en-US" sz="373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5393" y="602347"/>
            <a:ext cx="496181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Prompt Engineering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303051" y="2428721"/>
            <a:ext cx="7258764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Ethan Mollick, Wharton: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6752995" y="3198840"/>
            <a:ext cx="7258764" cy="158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like an infinitely patient new coworker ... As it is a coworker, you want to work with it, not just give it orders, and you also want to learn what it is good or bad at ... Working with AI is a dialogue, not an order.</a:t>
            </a:r>
            <a:endParaRPr lang="en-US" sz="2667" dirty="0"/>
          </a:p>
        </p:txBody>
      </p:sp>
      <p:sp>
        <p:nvSpPr>
          <p:cNvPr id="6" name="Shape 3"/>
          <p:cNvSpPr/>
          <p:nvPr/>
        </p:nvSpPr>
        <p:spPr>
          <a:xfrm flipH="1">
            <a:off x="5972628" y="2428722"/>
            <a:ext cx="113544" cy="2665793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005394" y="5992955"/>
            <a:ext cx="75564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ask how to prompt, but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practicing collaboration 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 the key.</a:t>
            </a:r>
            <a:endParaRPr lang="en-US" sz="266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91" y="396358"/>
            <a:ext cx="6253877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Learning How to Work with AI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91" y="1707119"/>
            <a:ext cx="4347567" cy="7937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9" y="2961619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 Capabilities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992149" y="3584414"/>
            <a:ext cx="395085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what AI does well and where it struggles through hands-on experimentation</a:t>
            </a:r>
            <a:endParaRPr lang="en-US" sz="266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558" y="1707118"/>
            <a:ext cx="4347567" cy="7937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2630" y="2961618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Refine Prompts</a:t>
            </a:r>
            <a:endParaRPr lang="en-US" sz="2667" dirty="0"/>
          </a:p>
        </p:txBody>
      </p:sp>
      <p:sp>
        <p:nvSpPr>
          <p:cNvPr id="8" name="Text 4"/>
          <p:cNvSpPr/>
          <p:nvPr/>
        </p:nvSpPr>
        <p:spPr>
          <a:xfrm>
            <a:off x="5288915" y="3598737"/>
            <a:ext cx="395085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more precise prompts based on understanding of AI strengths and limitations</a:t>
            </a:r>
            <a:endParaRPr lang="en-US" sz="266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125" y="1707119"/>
            <a:ext cx="4347567" cy="7937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14712" y="2957554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Save &amp; Reuse</a:t>
            </a:r>
            <a:endParaRPr lang="en-US" sz="2667" dirty="0"/>
          </a:p>
        </p:txBody>
      </p:sp>
      <p:sp>
        <p:nvSpPr>
          <p:cNvPr id="11" name="Text 6"/>
          <p:cNvSpPr/>
          <p:nvPr/>
        </p:nvSpPr>
        <p:spPr>
          <a:xfrm>
            <a:off x="9636481" y="3634830"/>
            <a:ext cx="395085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 library of effective prompts for common financial analysis tasks</a:t>
            </a:r>
            <a:endParaRPr lang="en-US" sz="2667" dirty="0"/>
          </a:p>
        </p:txBody>
      </p:sp>
      <p:sp>
        <p:nvSpPr>
          <p:cNvPr id="12" name="Shape 7"/>
          <p:cNvSpPr/>
          <p:nvPr/>
        </p:nvSpPr>
        <p:spPr>
          <a:xfrm>
            <a:off x="742991" y="5909197"/>
            <a:ext cx="13042821" cy="1609204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50" y="5800726"/>
            <a:ext cx="310039" cy="2480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49625" y="6125171"/>
            <a:ext cx="12137708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 Exercise:</a:t>
            </a:r>
            <a:r>
              <a:rPr lang="en-US" sz="2667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Chat with a chatbot about financial analysis, evaluate the output, then develop a reusable prompt that achieves better results faster for similar future analyses.</a:t>
            </a:r>
            <a:endParaRPr lang="en-US" sz="266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318727"/>
            <a:ext cx="5486400" cy="558592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007" y="1619607"/>
            <a:ext cx="4990387" cy="49903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6651" y="1567283"/>
            <a:ext cx="5171243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Using AI to Write Code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1091446" y="3331167"/>
            <a:ext cx="725876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 Combinator CEO Garry Tan and Managing Partner Jared Friedman, March 2025:</a:t>
            </a:r>
            <a:endParaRPr lang="en-US" sz="2667" dirty="0"/>
          </a:p>
        </p:txBody>
      </p:sp>
      <p:sp>
        <p:nvSpPr>
          <p:cNvPr id="6" name="Text 2"/>
          <p:cNvSpPr/>
          <p:nvPr/>
        </p:nvSpPr>
        <p:spPr>
          <a:xfrm>
            <a:off x="1091447" y="4922839"/>
            <a:ext cx="725876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roughly a quarter of the startups in our Winter 2025 cohort,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95% of the codebase was written by AI.</a:t>
            </a:r>
            <a:endParaRPr lang="en-US" sz="2667" dirty="0"/>
          </a:p>
        </p:txBody>
      </p:sp>
      <p:sp>
        <p:nvSpPr>
          <p:cNvPr id="7" name="Shape 3"/>
          <p:cNvSpPr/>
          <p:nvPr/>
        </p:nvSpPr>
        <p:spPr>
          <a:xfrm>
            <a:off x="735231" y="3331167"/>
            <a:ext cx="60959" cy="2646224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93791" y="565523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01599" y="0"/>
            <a:ext cx="1016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430" y="-856612"/>
            <a:ext cx="4990148" cy="26115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16036" y="1974673"/>
            <a:ext cx="496181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+ Python at Bridgewater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2061907" y="3431239"/>
            <a:ext cx="11259123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Aaron Linsky, CTO, AIA Labs at Bridgewater:</a:t>
            </a:r>
            <a:endParaRPr lang="en-US" sz="2667" dirty="0"/>
          </a:p>
        </p:txBody>
      </p:sp>
      <p:sp>
        <p:nvSpPr>
          <p:cNvPr id="6" name="Text 2"/>
          <p:cNvSpPr/>
          <p:nvPr/>
        </p:nvSpPr>
        <p:spPr>
          <a:xfrm>
            <a:off x="2064781" y="4342611"/>
            <a:ext cx="1110781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We've been developing capabilities powered by Claude since 2023 within AIA Labs</a:t>
            </a:r>
            <a:r>
              <a:rPr lang="en-US" sz="195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951" dirty="0"/>
          </a:p>
        </p:txBody>
      </p:sp>
      <p:sp>
        <p:nvSpPr>
          <p:cNvPr id="7" name="Text 3"/>
          <p:cNvSpPr/>
          <p:nvPr/>
        </p:nvSpPr>
        <p:spPr>
          <a:xfrm>
            <a:off x="2061907" y="5579411"/>
            <a:ext cx="10867560" cy="198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powered the first versions of our Investment Analyst Assistant, which streamlined our analysts' workflow by generating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code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creating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visualizations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iterating through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financial analysis tasks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the precision of a junior analyst."</a:t>
            </a:r>
            <a:endParaRPr lang="en-US" sz="2667" dirty="0"/>
          </a:p>
        </p:txBody>
      </p:sp>
      <p:sp>
        <p:nvSpPr>
          <p:cNvPr id="8" name="Shape 4"/>
          <p:cNvSpPr/>
          <p:nvPr/>
        </p:nvSpPr>
        <p:spPr>
          <a:xfrm>
            <a:off x="1638382" y="3495579"/>
            <a:ext cx="22860" cy="4068604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105" y="680398"/>
            <a:ext cx="496181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Coding Tools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82362" y="2036762"/>
            <a:ext cx="6422231" cy="2566551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15008" y="2462447"/>
            <a:ext cx="348055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Chatbots with Code Execution</a:t>
            </a:r>
            <a:endParaRPr lang="en-US" sz="2667" dirty="0"/>
          </a:p>
        </p:txBody>
      </p:sp>
      <p:sp>
        <p:nvSpPr>
          <p:cNvPr id="5" name="Text 3"/>
          <p:cNvSpPr/>
          <p:nvPr/>
        </p:nvSpPr>
        <p:spPr>
          <a:xfrm>
            <a:off x="1003579" y="3082251"/>
            <a:ext cx="597979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ChatGPT, Gemini, Claude,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Julius.ai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integrated environments for coding and testing</a:t>
            </a:r>
            <a:endParaRPr lang="en-US" sz="2667" dirty="0"/>
          </a:p>
        </p:txBody>
      </p:sp>
      <p:sp>
        <p:nvSpPr>
          <p:cNvPr id="6" name="Shape 4"/>
          <p:cNvSpPr/>
          <p:nvPr/>
        </p:nvSpPr>
        <p:spPr>
          <a:xfrm>
            <a:off x="7414379" y="2047053"/>
            <a:ext cx="6422231" cy="2556259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35597" y="2449206"/>
            <a:ext cx="346519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Environments with AI</a:t>
            </a:r>
            <a:endParaRPr lang="en-US" sz="2667" dirty="0"/>
          </a:p>
        </p:txBody>
      </p:sp>
      <p:sp>
        <p:nvSpPr>
          <p:cNvPr id="8" name="Text 6"/>
          <p:cNvSpPr/>
          <p:nvPr/>
        </p:nvSpPr>
        <p:spPr>
          <a:xfrm>
            <a:off x="7635596" y="3029319"/>
            <a:ext cx="5979795" cy="11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Colab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VS Code, Cursor, Windsurf - traditional development enhanced by AI assistance</a:t>
            </a:r>
            <a:endParaRPr lang="en-US" sz="2667" dirty="0"/>
          </a:p>
        </p:txBody>
      </p:sp>
      <p:sp>
        <p:nvSpPr>
          <p:cNvPr id="9" name="Shape 7"/>
          <p:cNvSpPr/>
          <p:nvPr/>
        </p:nvSpPr>
        <p:spPr>
          <a:xfrm>
            <a:off x="793791" y="5065237"/>
            <a:ext cx="6422231" cy="2483967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15009" y="5580725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All-in-One Solutions</a:t>
            </a:r>
            <a:endParaRPr lang="en-US" sz="2667" dirty="0"/>
          </a:p>
        </p:txBody>
      </p:sp>
      <p:sp>
        <p:nvSpPr>
          <p:cNvPr id="11" name="Text 9"/>
          <p:cNvSpPr/>
          <p:nvPr/>
        </p:nvSpPr>
        <p:spPr>
          <a:xfrm>
            <a:off x="1003579" y="6253674"/>
            <a:ext cx="597979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Replit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complete development and hosting platform with AI integration</a:t>
            </a:r>
            <a:endParaRPr lang="en-US" sz="2667" dirty="0"/>
          </a:p>
        </p:txBody>
      </p:sp>
      <p:sp>
        <p:nvSpPr>
          <p:cNvPr id="12" name="Shape 10"/>
          <p:cNvSpPr/>
          <p:nvPr/>
        </p:nvSpPr>
        <p:spPr>
          <a:xfrm>
            <a:off x="7414381" y="5065236"/>
            <a:ext cx="6422231" cy="2483965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47028" y="5580723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My Current Preference</a:t>
            </a:r>
            <a:endParaRPr lang="en-US" sz="2667" dirty="0"/>
          </a:p>
        </p:txBody>
      </p:sp>
      <p:sp>
        <p:nvSpPr>
          <p:cNvPr id="14" name="Text 12"/>
          <p:cNvSpPr/>
          <p:nvPr/>
        </p:nvSpPr>
        <p:spPr>
          <a:xfrm>
            <a:off x="7647027" y="6253674"/>
            <a:ext cx="597979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Desktop (cloud Python) and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Code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(local Python)</a:t>
            </a:r>
            <a:endParaRPr lang="en-US" sz="266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616229"/>
            <a:ext cx="551057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Can Create Excel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866362" y="4494016"/>
            <a:ext cx="75564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prompt: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"Create an Excel file illustrating two-stage DCF valuation."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793791" y="2147769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became able to generate fully functioning, nicely formatted Excel workbooks in September 2025.  Microsoft has introduced the same Anthropic technology into Excel itself.  </a:t>
            </a:r>
            <a:endParaRPr lang="en-US" sz="2667" dirty="0"/>
          </a:p>
        </p:txBody>
      </p:sp>
      <p:sp>
        <p:nvSpPr>
          <p:cNvPr id="6" name="Text 3"/>
          <p:cNvSpPr/>
          <p:nvPr/>
        </p:nvSpPr>
        <p:spPr>
          <a:xfrm>
            <a:off x="793791" y="6073479"/>
            <a:ext cx="75564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Excel File</a:t>
            </a:r>
            <a:endParaRPr lang="en-US" sz="266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733" y="554293"/>
            <a:ext cx="8107615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Valuation with Claude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1" y="1923143"/>
            <a:ext cx="13042821" cy="4317999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50" y="2931797"/>
            <a:ext cx="310039" cy="2480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0546" y="2438401"/>
            <a:ext cx="12137708" cy="3199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HBS Case </a:t>
            </a:r>
            <a:r>
              <a:rPr lang="en-US" sz="2667" b="1" i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Valuing Wal-Mart 2010</a:t>
            </a:r>
            <a:r>
              <a:rPr lang="en-US" sz="2667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</a:p>
          <a:p>
            <a:pPr>
              <a:lnSpc>
                <a:spcPts val="3100"/>
              </a:lnSpc>
            </a:pPr>
            <a:endParaRPr lang="en-US" sz="1951" b="1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 the uploaded case. Ignore the valuation method described in the case. Do a two-stage DCF valuation. Create a PowerPoint deck and fully functioning and professionally formatted Excel workbook. </a:t>
            </a:r>
          </a:p>
          <a:p>
            <a:pPr>
              <a:lnSpc>
                <a:spcPts val="3100"/>
              </a:lnSpc>
            </a:pPr>
            <a:endParaRPr lang="en-US" sz="2667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 your assumptions and your reasons for them. Put years in columns and items in rows throughout the Excel workbook and PowerPoint deck.</a:t>
            </a:r>
            <a:endParaRPr lang="en-US" sz="2667" dirty="0"/>
          </a:p>
        </p:txBody>
      </p:sp>
      <p:sp>
        <p:nvSpPr>
          <p:cNvPr id="6" name="Text 3"/>
          <p:cNvSpPr/>
          <p:nvPr/>
        </p:nvSpPr>
        <p:spPr>
          <a:xfrm>
            <a:off x="793791" y="6448145"/>
            <a:ext cx="130428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5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Currently requires Claude Max subscription.</a:t>
            </a:r>
            <a:endParaRPr lang="en-US" sz="195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949" y="0"/>
            <a:ext cx="755157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2812495"/>
            <a:ext cx="6571173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Microsoft</a:t>
            </a: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</a:t>
            </a: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 </a:t>
            </a:r>
          </a:p>
          <a:p>
            <a:pPr>
              <a:lnSpc>
                <a:spcPts val="4851"/>
              </a:lnSpc>
            </a:pPr>
            <a:r>
              <a:rPr lang="en-US" sz="3900" u="sng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Vibe Working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1" y="4350306"/>
            <a:ext cx="2977039" cy="372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6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Powered by Claude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793791" y="5020032"/>
            <a:ext cx="57276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17781"/>
            <a:ext cx="8197591" cy="47586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52475" y="1458417"/>
            <a:ext cx="496181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Plumbing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9603275" y="3142536"/>
            <a:ext cx="6279356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00"/>
              </a:lnSpc>
              <a:buSzPct val="10000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code in an app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9603275" y="4293156"/>
            <a:ext cx="6279356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00"/>
              </a:lnSpc>
              <a:buSzPct val="10000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Chatbots are apps</a:t>
            </a:r>
            <a:endParaRPr lang="en-US" sz="2667" dirty="0"/>
          </a:p>
        </p:txBody>
      </p:sp>
      <p:sp>
        <p:nvSpPr>
          <p:cNvPr id="6" name="Text 3"/>
          <p:cNvSpPr/>
          <p:nvPr/>
        </p:nvSpPr>
        <p:spPr>
          <a:xfrm>
            <a:off x="9671519" y="5477022"/>
            <a:ext cx="6279356" cy="815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00"/>
              </a:lnSpc>
              <a:buSzPct val="10000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are chatbots with </a:t>
            </a:r>
          </a:p>
          <a:p>
            <a:pPr>
              <a:lnSpc>
                <a:spcPts val="2500"/>
              </a:lnSpc>
              <a:buSzPct val="100000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(tools=apps)</a:t>
            </a:r>
            <a:endParaRPr lang="en-US" sz="266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949138"/>
            <a:ext cx="5962055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Teach the Plumbing?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902649" y="266273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62696" y="2662736"/>
            <a:ext cx="575250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gain perspective on how things fit together in the AI space</a:t>
            </a:r>
            <a:endParaRPr lang="en-US" sz="2667" dirty="0"/>
          </a:p>
        </p:txBody>
      </p:sp>
      <p:sp>
        <p:nvSpPr>
          <p:cNvPr id="5" name="Shape 3"/>
          <p:cNvSpPr/>
          <p:nvPr/>
        </p:nvSpPr>
        <p:spPr>
          <a:xfrm>
            <a:off x="7528763" y="266273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134787" y="2662736"/>
            <a:ext cx="575262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may end up at small or medium size firms and be the plumbers</a:t>
            </a:r>
            <a:endParaRPr lang="en-US" sz="2667" dirty="0"/>
          </a:p>
        </p:txBody>
      </p:sp>
      <p:sp>
        <p:nvSpPr>
          <p:cNvPr id="7" name="Shape 5"/>
          <p:cNvSpPr/>
          <p:nvPr/>
        </p:nvSpPr>
        <p:spPr>
          <a:xfrm>
            <a:off x="903681" y="459843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562694" y="4538583"/>
            <a:ext cx="575250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apps/chatbots/agents to do finance can deepen understanding of finance</a:t>
            </a:r>
            <a:endParaRPr lang="en-US" sz="2667" dirty="0"/>
          </a:p>
        </p:txBody>
      </p:sp>
      <p:sp>
        <p:nvSpPr>
          <p:cNvPr id="9" name="Shape 7"/>
          <p:cNvSpPr/>
          <p:nvPr/>
        </p:nvSpPr>
        <p:spPr>
          <a:xfrm>
            <a:off x="7528763" y="4598431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188811" y="4594103"/>
            <a:ext cx="5752624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check a box for recruiters</a:t>
            </a:r>
            <a:endParaRPr lang="en-US" sz="266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3" y="725925"/>
            <a:ext cx="4852915" cy="35412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3949" y="725925"/>
            <a:ext cx="6784657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4267" dirty="0">
                <a:solidFill>
                  <a:srgbClr val="2C3F42"/>
                </a:solidFill>
                <a:latin typeface="Bitter Medium" panose="020B0604020202020204" charset="0"/>
                <a:ea typeface="Bitter Medium" pitchFamily="34" charset="-122"/>
                <a:cs typeface="Bitter Medium" pitchFamily="34" charset="-120"/>
              </a:rPr>
              <a:t>JPMorgan: Chatbots to Agents</a:t>
            </a:r>
            <a:endParaRPr lang="en-US" sz="4267" dirty="0">
              <a:latin typeface="Bit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25375" y="1798559"/>
            <a:ext cx="7672507" cy="158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CNBC, September 30, 2025:</a:t>
            </a:r>
            <a:r>
              <a:rPr lang="en-US" sz="2667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2023, JPMorgan gave employees access to OpenAI's models through LLM Suite. </a:t>
            </a:r>
          </a:p>
          <a:p>
            <a:pPr>
              <a:lnSpc>
                <a:spcPts val="3100"/>
              </a:lnSpc>
            </a:pPr>
            <a:endParaRPr lang="en-US" sz="2667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was essentially a corporate ChatGPT tool used to draft emails and summarize documents.</a:t>
            </a:r>
            <a:endParaRPr lang="en-US" sz="266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846562" y="1798559"/>
            <a:ext cx="60959" cy="2229156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66355" y="4923711"/>
            <a:ext cx="1292909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 250,000 JPMorgan employees have access to the platform today ... Half of them use it roughly every day</a:t>
            </a:r>
            <a:r>
              <a:rPr lang="en-US" sz="195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>
              <a:lnSpc>
                <a:spcPts val="3100"/>
              </a:lnSpc>
            </a:pPr>
            <a:endParaRPr lang="en-US" sz="1951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7" name="Text 4"/>
          <p:cNvSpPr/>
          <p:nvPr/>
        </p:nvSpPr>
        <p:spPr>
          <a:xfrm>
            <a:off x="1166355" y="6105644"/>
            <a:ext cx="12781667" cy="158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JPMorgan is now early in the next phase of its AI blueprint: It has begun deploying agentic AI to handle complex multistep tasks for employees, according to an internal road map provided by the bank.</a:t>
            </a:r>
            <a:endParaRPr lang="en-US" sz="2667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4598D4CE-E128-8D45-9813-5A26BCED251E}"/>
              </a:ext>
            </a:extLst>
          </p:cNvPr>
          <p:cNvSpPr/>
          <p:nvPr/>
        </p:nvSpPr>
        <p:spPr>
          <a:xfrm>
            <a:off x="920623" y="4923712"/>
            <a:ext cx="60959" cy="228988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949" y="209251"/>
            <a:ext cx="4407337" cy="55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00"/>
              </a:lnSpc>
            </a:pPr>
            <a:r>
              <a:rPr lang="en-US" sz="373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Elements</a:t>
            </a:r>
            <a:endParaRPr lang="en-US" sz="3733" dirty="0"/>
          </a:p>
        </p:txBody>
      </p:sp>
      <p:sp>
        <p:nvSpPr>
          <p:cNvPr id="3" name="Shape 1"/>
          <p:cNvSpPr/>
          <p:nvPr/>
        </p:nvSpPr>
        <p:spPr>
          <a:xfrm>
            <a:off x="705088" y="1388151"/>
            <a:ext cx="13220224" cy="1131808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27948" y="1411011"/>
            <a:ext cx="705088" cy="1086088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944405" y="1788796"/>
            <a:ext cx="26443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205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051" dirty="0"/>
          </a:p>
        </p:txBody>
      </p:sp>
      <p:sp>
        <p:nvSpPr>
          <p:cNvPr id="6" name="Text 4"/>
          <p:cNvSpPr/>
          <p:nvPr/>
        </p:nvSpPr>
        <p:spPr>
          <a:xfrm>
            <a:off x="1609250" y="1587223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Interface</a:t>
            </a:r>
            <a:endParaRPr lang="en-US" sz="2667" dirty="0"/>
          </a:p>
        </p:txBody>
      </p:sp>
      <p:sp>
        <p:nvSpPr>
          <p:cNvPr id="7" name="Text 5"/>
          <p:cNvSpPr/>
          <p:nvPr/>
        </p:nvSpPr>
        <p:spPr>
          <a:xfrm>
            <a:off x="1609249" y="1968341"/>
            <a:ext cx="1229320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front-end interface where users interact with the system</a:t>
            </a:r>
            <a:endParaRPr lang="en-US" sz="2667" dirty="0"/>
          </a:p>
        </p:txBody>
      </p:sp>
      <p:sp>
        <p:nvSpPr>
          <p:cNvPr id="8" name="Shape 6"/>
          <p:cNvSpPr/>
          <p:nvPr/>
        </p:nvSpPr>
        <p:spPr>
          <a:xfrm>
            <a:off x="705088" y="2696171"/>
            <a:ext cx="13220224" cy="1131808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27948" y="2719031"/>
            <a:ext cx="705088" cy="1086088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44405" y="3096816"/>
            <a:ext cx="26443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205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051" dirty="0"/>
          </a:p>
        </p:txBody>
      </p:sp>
      <p:sp>
        <p:nvSpPr>
          <p:cNvPr id="11" name="Text 9"/>
          <p:cNvSpPr/>
          <p:nvPr/>
        </p:nvSpPr>
        <p:spPr>
          <a:xfrm>
            <a:off x="1609250" y="2895243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API Connection</a:t>
            </a:r>
            <a:endParaRPr lang="en-US" sz="2667" dirty="0"/>
          </a:p>
        </p:txBody>
      </p:sp>
      <p:sp>
        <p:nvSpPr>
          <p:cNvPr id="12" name="Text 10"/>
          <p:cNvSpPr/>
          <p:nvPr/>
        </p:nvSpPr>
        <p:spPr>
          <a:xfrm>
            <a:off x="1609249" y="3276363"/>
            <a:ext cx="1229320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connection to Large Language Model (OpenAI, Anthropic, Google, etc.)</a:t>
            </a:r>
            <a:endParaRPr lang="en-US" sz="2667" dirty="0"/>
          </a:p>
        </p:txBody>
      </p:sp>
      <p:sp>
        <p:nvSpPr>
          <p:cNvPr id="13" name="Shape 11"/>
          <p:cNvSpPr/>
          <p:nvPr/>
        </p:nvSpPr>
        <p:spPr>
          <a:xfrm>
            <a:off x="705088" y="4004191"/>
            <a:ext cx="13220224" cy="1131808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27948" y="4027051"/>
            <a:ext cx="705088" cy="1086088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44405" y="4404836"/>
            <a:ext cx="26443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205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051" dirty="0"/>
          </a:p>
        </p:txBody>
      </p:sp>
      <p:sp>
        <p:nvSpPr>
          <p:cNvPr id="16" name="Text 14"/>
          <p:cNvSpPr/>
          <p:nvPr/>
        </p:nvSpPr>
        <p:spPr>
          <a:xfrm>
            <a:off x="1609250" y="4203263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</a:t>
            </a:r>
            <a:endParaRPr lang="en-US" sz="2667" dirty="0"/>
          </a:p>
        </p:txBody>
      </p:sp>
      <p:sp>
        <p:nvSpPr>
          <p:cNvPr id="17" name="Text 15"/>
          <p:cNvSpPr/>
          <p:nvPr/>
        </p:nvSpPr>
        <p:spPr>
          <a:xfrm>
            <a:off x="1609249" y="4584383"/>
            <a:ext cx="1229320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Foundational instructions that define the chatbot's behavior</a:t>
            </a:r>
            <a:endParaRPr lang="en-US" sz="2667" dirty="0"/>
          </a:p>
        </p:txBody>
      </p:sp>
      <p:sp>
        <p:nvSpPr>
          <p:cNvPr id="18" name="Shape 16"/>
          <p:cNvSpPr/>
          <p:nvPr/>
        </p:nvSpPr>
        <p:spPr>
          <a:xfrm>
            <a:off x="705088" y="5312212"/>
            <a:ext cx="13220224" cy="1131808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727948" y="5335072"/>
            <a:ext cx="705088" cy="1086088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44405" y="5712858"/>
            <a:ext cx="26443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205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051" dirty="0"/>
          </a:p>
        </p:txBody>
      </p:sp>
      <p:sp>
        <p:nvSpPr>
          <p:cNvPr id="21" name="Text 19"/>
          <p:cNvSpPr/>
          <p:nvPr/>
        </p:nvSpPr>
        <p:spPr>
          <a:xfrm>
            <a:off x="1609250" y="5511284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Retrieval</a:t>
            </a:r>
            <a:endParaRPr lang="en-US" sz="2667" dirty="0"/>
          </a:p>
        </p:txBody>
      </p:sp>
      <p:sp>
        <p:nvSpPr>
          <p:cNvPr id="22" name="Text 20"/>
          <p:cNvSpPr/>
          <p:nvPr/>
        </p:nvSpPr>
        <p:spPr>
          <a:xfrm>
            <a:off x="1609249" y="5892403"/>
            <a:ext cx="1229320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capability to access specific documents or knowledge bases</a:t>
            </a:r>
            <a:endParaRPr lang="en-US" sz="2667" dirty="0"/>
          </a:p>
        </p:txBody>
      </p:sp>
      <p:sp>
        <p:nvSpPr>
          <p:cNvPr id="23" name="Shape 21"/>
          <p:cNvSpPr/>
          <p:nvPr/>
        </p:nvSpPr>
        <p:spPr>
          <a:xfrm>
            <a:off x="705088" y="6620232"/>
            <a:ext cx="13220224" cy="1131808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27948" y="6643092"/>
            <a:ext cx="705088" cy="1086088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44405" y="7020879"/>
            <a:ext cx="26443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205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2051" dirty="0"/>
          </a:p>
        </p:txBody>
      </p:sp>
      <p:sp>
        <p:nvSpPr>
          <p:cNvPr id="26" name="Text 24"/>
          <p:cNvSpPr/>
          <p:nvPr/>
        </p:nvSpPr>
        <p:spPr>
          <a:xfrm>
            <a:off x="1609250" y="6819305"/>
            <a:ext cx="220360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1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Integration</a:t>
            </a:r>
            <a:endParaRPr lang="en-US" sz="2667" dirty="0"/>
          </a:p>
        </p:txBody>
      </p:sp>
      <p:sp>
        <p:nvSpPr>
          <p:cNvPr id="27" name="Text 25"/>
          <p:cNvSpPr/>
          <p:nvPr/>
        </p:nvSpPr>
        <p:spPr>
          <a:xfrm>
            <a:off x="1609249" y="7200424"/>
            <a:ext cx="1229320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connections to external tools, databases, or APIs</a:t>
            </a:r>
            <a:endParaRPr lang="en-US" sz="266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91" y="49315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Prompts: The Foundation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35734" y="2611193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system prompt is text sent to the LLM alongside each user prompt. It contains essential information and instructions that shape the AI's behavior and responses.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735734" y="4795245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prompts are fundamental to creating reliable, consistent AI behavior. They define the chatbot's personality, expertise level, response format, and operational constraints.</a:t>
            </a:r>
            <a:endParaRPr lang="en-US" sz="2667" dirty="0"/>
          </a:p>
        </p:txBody>
      </p:sp>
      <p:sp>
        <p:nvSpPr>
          <p:cNvPr id="6" name="Text 3"/>
          <p:cNvSpPr/>
          <p:nvPr/>
        </p:nvSpPr>
        <p:spPr>
          <a:xfrm>
            <a:off x="735734" y="6977448"/>
            <a:ext cx="75564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</a:t>
            </a:r>
            <a:r>
              <a:rPr lang="en-US" sz="2667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Anthropic's System Prompts</a:t>
            </a:r>
            <a:endParaRPr lang="en-US" sz="266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-223689"/>
            <a:ext cx="8870395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RAG: Retrieval Augmented Generation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4322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5" name="Text 3"/>
          <p:cNvSpPr/>
          <p:nvPr/>
        </p:nvSpPr>
        <p:spPr>
          <a:xfrm>
            <a:off x="792752" y="1752981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Storage</a:t>
            </a:r>
            <a:endParaRPr lang="en-US" sz="2667" dirty="0"/>
          </a:p>
        </p:txBody>
      </p:sp>
      <p:sp>
        <p:nvSpPr>
          <p:cNvPr id="6" name="Text 4"/>
          <p:cNvSpPr/>
          <p:nvPr/>
        </p:nvSpPr>
        <p:spPr>
          <a:xfrm>
            <a:off x="792751" y="2420703"/>
            <a:ext cx="1133289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relevant documents in a searchable database or vector store</a:t>
            </a:r>
            <a:endParaRPr lang="en-US" sz="2667" dirty="0"/>
          </a:p>
        </p:txBody>
      </p:sp>
      <p:sp>
        <p:nvSpPr>
          <p:cNvPr id="7" name="Text 5"/>
          <p:cNvSpPr/>
          <p:nvPr/>
        </p:nvSpPr>
        <p:spPr>
          <a:xfrm>
            <a:off x="7414379" y="2184322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8" name="Shape 6"/>
          <p:cNvSpPr/>
          <p:nvPr/>
        </p:nvSpPr>
        <p:spPr>
          <a:xfrm>
            <a:off x="793789" y="3191753"/>
            <a:ext cx="6422231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93789" y="3508042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Relevance Matching</a:t>
            </a:r>
            <a:endParaRPr lang="en-US" sz="2667" dirty="0"/>
          </a:p>
        </p:txBody>
      </p:sp>
      <p:sp>
        <p:nvSpPr>
          <p:cNvPr id="10" name="Text 8"/>
          <p:cNvSpPr/>
          <p:nvPr/>
        </p:nvSpPr>
        <p:spPr>
          <a:xfrm>
            <a:off x="793787" y="4182306"/>
            <a:ext cx="12305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most relevant document chunks using vector similarity algorithms</a:t>
            </a:r>
            <a:endParaRPr lang="en-US" sz="2667" dirty="0"/>
          </a:p>
        </p:txBody>
      </p:sp>
      <p:sp>
        <p:nvSpPr>
          <p:cNvPr id="11" name="Text 9"/>
          <p:cNvSpPr/>
          <p:nvPr/>
        </p:nvSpPr>
        <p:spPr>
          <a:xfrm>
            <a:off x="793790" y="4213862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12" name="Shape 10"/>
          <p:cNvSpPr/>
          <p:nvPr/>
        </p:nvSpPr>
        <p:spPr>
          <a:xfrm>
            <a:off x="793791" y="1428147"/>
            <a:ext cx="6422231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2750" y="5181014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Context Integration</a:t>
            </a:r>
            <a:endParaRPr lang="en-US" sz="2667" dirty="0"/>
          </a:p>
        </p:txBody>
      </p:sp>
      <p:sp>
        <p:nvSpPr>
          <p:cNvPr id="14" name="Text 12"/>
          <p:cNvSpPr/>
          <p:nvPr/>
        </p:nvSpPr>
        <p:spPr>
          <a:xfrm>
            <a:off x="793791" y="5911196"/>
            <a:ext cx="1284238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 relevant chunks to LLM along with user prompt and system prompt</a:t>
            </a:r>
            <a:endParaRPr lang="en-US" sz="2667" dirty="0"/>
          </a:p>
        </p:txBody>
      </p:sp>
      <p:sp>
        <p:nvSpPr>
          <p:cNvPr id="15" name="Text 13"/>
          <p:cNvSpPr/>
          <p:nvPr/>
        </p:nvSpPr>
        <p:spPr>
          <a:xfrm>
            <a:off x="7414379" y="4213862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17" name="Text 15"/>
          <p:cNvSpPr/>
          <p:nvPr/>
        </p:nvSpPr>
        <p:spPr>
          <a:xfrm>
            <a:off x="7414381" y="4673085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endParaRPr lang="en-US" sz="1951" dirty="0"/>
          </a:p>
        </p:txBody>
      </p:sp>
      <p:sp>
        <p:nvSpPr>
          <p:cNvPr id="18" name="Text 16"/>
          <p:cNvSpPr/>
          <p:nvPr/>
        </p:nvSpPr>
        <p:spPr>
          <a:xfrm>
            <a:off x="7414381" y="5102304"/>
            <a:ext cx="642223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19" name="Text 17"/>
          <p:cNvSpPr/>
          <p:nvPr/>
        </p:nvSpPr>
        <p:spPr>
          <a:xfrm>
            <a:off x="992148" y="6864323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EE85D0C2-A39F-8865-00A0-CFD61F939E8E}"/>
              </a:ext>
            </a:extLst>
          </p:cNvPr>
          <p:cNvSpPr/>
          <p:nvPr/>
        </p:nvSpPr>
        <p:spPr>
          <a:xfrm>
            <a:off x="793791" y="4902007"/>
            <a:ext cx="6422231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61A8068-997B-6D75-C933-0F0F70DA7242}"/>
              </a:ext>
            </a:extLst>
          </p:cNvPr>
          <p:cNvSpPr/>
          <p:nvPr/>
        </p:nvSpPr>
        <p:spPr>
          <a:xfrm>
            <a:off x="792751" y="7476503"/>
            <a:ext cx="13220224" cy="1131808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1C1DA394-A928-2585-C974-3B0956D860C5}"/>
              </a:ext>
            </a:extLst>
          </p:cNvPr>
          <p:cNvSpPr/>
          <p:nvPr/>
        </p:nvSpPr>
        <p:spPr>
          <a:xfrm>
            <a:off x="992148" y="7838755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 is a key element of many corporate AI implementations. </a:t>
            </a:r>
            <a:endParaRPr lang="en-US" sz="195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7259"/>
            <a:ext cx="5065039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 RAG Chatbot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1" y="3754993"/>
            <a:ext cx="75564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5" name="Text 2"/>
          <p:cNvSpPr/>
          <p:nvPr/>
        </p:nvSpPr>
        <p:spPr>
          <a:xfrm>
            <a:off x="793791" y="4375189"/>
            <a:ext cx="75564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Visit </a:t>
            </a:r>
            <a:r>
              <a:rPr lang="en-US" sz="2667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chat.derivative-securities.org</a:t>
            </a:r>
            <a:endParaRPr lang="en-US" sz="2667" dirty="0"/>
          </a:p>
        </p:txBody>
      </p:sp>
      <p:sp>
        <p:nvSpPr>
          <p:cNvPr id="6" name="Text 3"/>
          <p:cNvSpPr/>
          <p:nvPr/>
        </p:nvSpPr>
        <p:spPr>
          <a:xfrm>
            <a:off x="781351" y="4995385"/>
            <a:ext cx="75564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505067"/>
            <a:ext cx="9136179" cy="6824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569179" y="3202707"/>
            <a:ext cx="4961811" cy="1205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</a:t>
            </a:r>
          </a:p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Architecture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294245" y="4375071"/>
            <a:ext cx="654986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4419" y="1725398"/>
            <a:ext cx="5362813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Live Demo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1" y="3789761"/>
            <a:ext cx="13042821" cy="1567815"/>
          </a:xfrm>
          <a:prstGeom prst="roundRect">
            <a:avLst>
              <a:gd name="adj" fmla="val 5317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3909" y="2910116"/>
            <a:ext cx="13062585" cy="3621313"/>
          </a:xfrm>
          <a:prstGeom prst="roundRect">
            <a:avLst>
              <a:gd name="adj" fmla="val 189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47580" y="3382014"/>
            <a:ext cx="12665869" cy="1716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667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a streamlit app that takes a user prompt and sends it to OpenAI GPT 4.1 using my OPENAI_API_KEY stored in C:\users\kerry\Dropbox\.ENV. </a:t>
            </a:r>
          </a:p>
          <a:p>
            <a:pPr>
              <a:lnSpc>
                <a:spcPts val="2500"/>
              </a:lnSpc>
            </a:pPr>
            <a:endParaRPr lang="en-US" sz="2667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2667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 the system prompt, tell GPT to respond in Spanish. Run the app. </a:t>
            </a:r>
          </a:p>
          <a:p>
            <a:pPr>
              <a:lnSpc>
                <a:spcPts val="2500"/>
              </a:lnSpc>
            </a:pPr>
            <a:endParaRPr lang="en-US" sz="2667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2667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 my NGROK_TOKEN in C:\users\kerry\Dropbox\.ENV to tunnel the app.</a:t>
            </a:r>
            <a:endParaRPr lang="en-US" sz="2667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882785"/>
            <a:ext cx="6568916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Agents = Enhanced Chatbots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46672" y="2360274"/>
            <a:ext cx="7556421" cy="2052069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86169" y="2648426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Definition</a:t>
            </a:r>
            <a:endParaRPr lang="en-US" sz="2667" dirty="0"/>
          </a:p>
        </p:txBody>
      </p:sp>
      <p:sp>
        <p:nvSpPr>
          <p:cNvPr id="6" name="Text 3"/>
          <p:cNvSpPr/>
          <p:nvPr/>
        </p:nvSpPr>
        <p:spPr>
          <a:xfrm>
            <a:off x="6486169" y="3265762"/>
            <a:ext cx="7077431" cy="1055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AI agent is a chatbot equipped with tools to perform actions beyond conversation.</a:t>
            </a:r>
            <a:endParaRPr lang="en-US" sz="2667" dirty="0"/>
          </a:p>
        </p:txBody>
      </p:sp>
      <p:sp>
        <p:nvSpPr>
          <p:cNvPr id="8" name="Text 5"/>
          <p:cNvSpPr/>
          <p:nvPr/>
        </p:nvSpPr>
        <p:spPr>
          <a:xfrm>
            <a:off x="10363558" y="2648426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endParaRPr lang="en-US" sz="1951" dirty="0"/>
          </a:p>
        </p:txBody>
      </p:sp>
      <p:sp>
        <p:nvSpPr>
          <p:cNvPr id="9" name="Text 6"/>
          <p:cNvSpPr/>
          <p:nvPr/>
        </p:nvSpPr>
        <p:spPr>
          <a:xfrm>
            <a:off x="10363557" y="3077647"/>
            <a:ext cx="3267075" cy="158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10" name="Shape 7"/>
          <p:cNvSpPr/>
          <p:nvPr/>
        </p:nvSpPr>
        <p:spPr>
          <a:xfrm>
            <a:off x="6280191" y="5069799"/>
            <a:ext cx="7556421" cy="2122028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86169" y="5275778"/>
            <a:ext cx="2482572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667" dirty="0"/>
          </a:p>
        </p:txBody>
      </p:sp>
      <p:sp>
        <p:nvSpPr>
          <p:cNvPr id="12" name="Text 9"/>
          <p:cNvSpPr/>
          <p:nvPr/>
        </p:nvSpPr>
        <p:spPr>
          <a:xfrm>
            <a:off x="6501040" y="5937228"/>
            <a:ext cx="714446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tools are particularly valuable for chatbots in financial applications.</a:t>
            </a:r>
            <a:endParaRPr lang="en-US" sz="2667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038" y="1497209"/>
            <a:ext cx="6775252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for Financial Services: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992209" y="3113169"/>
            <a:ext cx="12745164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Anthropic: Through data providers, Claude (for Financial Services) has real-time </a:t>
            </a: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to comprehensive financial information.</a:t>
            </a:r>
            <a:endParaRPr lang="en-US" sz="2667" dirty="0"/>
          </a:p>
        </p:txBody>
      </p:sp>
      <p:sp>
        <p:nvSpPr>
          <p:cNvPr id="4" name="Shape 2"/>
          <p:cNvSpPr/>
          <p:nvPr/>
        </p:nvSpPr>
        <p:spPr>
          <a:xfrm>
            <a:off x="793791" y="3167085"/>
            <a:ext cx="60959" cy="693716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4510921"/>
            <a:ext cx="396835" cy="3968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38633" y="4579145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Platforms</a:t>
            </a:r>
            <a:endParaRPr lang="en-US" sz="2667" dirty="0"/>
          </a:p>
        </p:txBody>
      </p:sp>
      <p:sp>
        <p:nvSpPr>
          <p:cNvPr id="7" name="Text 4"/>
          <p:cNvSpPr/>
          <p:nvPr/>
        </p:nvSpPr>
        <p:spPr>
          <a:xfrm>
            <a:off x="1438632" y="5066630"/>
            <a:ext cx="3537347" cy="89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Box, Daloopa, Databricks</a:t>
            </a:r>
            <a:endParaRPr lang="en-US" sz="266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7" y="4510921"/>
            <a:ext cx="396835" cy="3968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68830" y="4579145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Financial Data</a:t>
            </a:r>
            <a:endParaRPr lang="en-US" sz="2667" dirty="0"/>
          </a:p>
        </p:txBody>
      </p:sp>
      <p:sp>
        <p:nvSpPr>
          <p:cNvPr id="10" name="Text 6"/>
          <p:cNvSpPr/>
          <p:nvPr/>
        </p:nvSpPr>
        <p:spPr>
          <a:xfrm>
            <a:off x="5865556" y="5066629"/>
            <a:ext cx="3537467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FactSet, Morningstar, </a:t>
            </a: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Palantir</a:t>
            </a:r>
            <a:endParaRPr lang="en-US" sz="266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3" y="4510921"/>
            <a:ext cx="396835" cy="3968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99145" y="4579145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Market Intelligence</a:t>
            </a:r>
            <a:endParaRPr lang="en-US" sz="2667" dirty="0"/>
          </a:p>
        </p:txBody>
      </p:sp>
      <p:sp>
        <p:nvSpPr>
          <p:cNvPr id="13" name="Text 8"/>
          <p:cNvSpPr/>
          <p:nvPr/>
        </p:nvSpPr>
        <p:spPr>
          <a:xfrm>
            <a:off x="10292600" y="5066630"/>
            <a:ext cx="3537467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PitchBook, S&amp;P Global, Snowflake</a:t>
            </a:r>
            <a:endParaRPr lang="en-US" sz="2667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52" y="1398507"/>
            <a:ext cx="8824793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MBAs Should Learn about Agents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091447" y="3159561"/>
            <a:ext cx="12745164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Fortune, September 14, 2025:</a:t>
            </a:r>
            <a:endParaRPr lang="en-US" sz="2667" dirty="0"/>
          </a:p>
        </p:txBody>
      </p:sp>
      <p:sp>
        <p:nvSpPr>
          <p:cNvPr id="4" name="Text 2"/>
          <p:cNvSpPr/>
          <p:nvPr/>
        </p:nvSpPr>
        <p:spPr>
          <a:xfrm>
            <a:off x="1091447" y="3978235"/>
            <a:ext cx="12745164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PromptQL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 enterprise AI platform created by San Francisco-based developer tooling company Hasura, is doling out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$900-per-hour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wages to its engineers tasked with building and deploying AI agents to analyze internal company data using large language models (LLMs).</a:t>
            </a:r>
            <a:endParaRPr lang="en-US" sz="2667" dirty="0"/>
          </a:p>
        </p:txBody>
      </p:sp>
      <p:sp>
        <p:nvSpPr>
          <p:cNvPr id="5" name="Text 3"/>
          <p:cNvSpPr/>
          <p:nvPr/>
        </p:nvSpPr>
        <p:spPr>
          <a:xfrm>
            <a:off x="1091447" y="6101007"/>
            <a:ext cx="1274516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Tanmai Gopal, PromptQL's cofounder and CEO, said '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MBA types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... are very strategic thinkers, and they're smart people, but they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don't have an an intuition for what AI can do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.'</a:t>
            </a:r>
            <a:endParaRPr lang="en-US" sz="2667" dirty="0"/>
          </a:p>
        </p:txBody>
      </p:sp>
      <p:sp>
        <p:nvSpPr>
          <p:cNvPr id="6" name="Shape 4"/>
          <p:cNvSpPr/>
          <p:nvPr/>
        </p:nvSpPr>
        <p:spPr>
          <a:xfrm flipH="1">
            <a:off x="732833" y="3159562"/>
            <a:ext cx="60959" cy="405403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15" y="1756228"/>
            <a:ext cx="9003356" cy="67254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4096" y="580407"/>
            <a:ext cx="496181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094430" y="3800209"/>
            <a:ext cx="6008727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(1) User prompt → LLM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10094430" y="4565073"/>
            <a:ext cx="6008727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be multiple rounds </a:t>
            </a: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clarify prompt</a:t>
            </a:r>
            <a:endParaRPr lang="en-US" sz="266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432441"/>
            <a:ext cx="6144037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From Makers to Checkers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816651" y="1888929"/>
            <a:ext cx="12745164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Derek Waldron, JP Morgan Chief Analytics Officer:</a:t>
            </a:r>
            <a:endParaRPr lang="en-US" sz="2667" dirty="0"/>
          </a:p>
        </p:txBody>
      </p:sp>
      <p:sp>
        <p:nvSpPr>
          <p:cNvPr id="4" name="Text 2"/>
          <p:cNvSpPr/>
          <p:nvPr/>
        </p:nvSpPr>
        <p:spPr>
          <a:xfrm>
            <a:off x="1091447" y="2728388"/>
            <a:ext cx="1274516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we're working towards is that every employee will have their own personalized AI assistant; every process is powered by AI agents, and every client experience has an AI concierge.</a:t>
            </a:r>
            <a:endParaRPr lang="en-US" sz="2667" dirty="0"/>
          </a:p>
        </p:txBody>
      </p:sp>
      <p:sp>
        <p:nvSpPr>
          <p:cNvPr id="5" name="Text 3"/>
          <p:cNvSpPr/>
          <p:nvPr/>
        </p:nvSpPr>
        <p:spPr>
          <a:xfrm>
            <a:off x="1091446" y="4226302"/>
            <a:ext cx="1274516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You'll still have people at the top who are managing and have relationships with clients, but many, many of the processes underneath are now being done by AI systems.</a:t>
            </a:r>
            <a:endParaRPr lang="en-US" sz="2667" dirty="0"/>
          </a:p>
        </p:txBody>
      </p:sp>
      <p:sp>
        <p:nvSpPr>
          <p:cNvPr id="6" name="Text 4"/>
          <p:cNvSpPr/>
          <p:nvPr/>
        </p:nvSpPr>
        <p:spPr>
          <a:xfrm>
            <a:off x="1091445" y="5724215"/>
            <a:ext cx="1274516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Workers would shift from being creators of reports or software updates, or 'makers' ... to 'checkers' or managers of AI agents doing that work.</a:t>
            </a:r>
            <a:endParaRPr lang="en-US" sz="2667" dirty="0"/>
          </a:p>
        </p:txBody>
      </p:sp>
      <p:sp>
        <p:nvSpPr>
          <p:cNvPr id="7" name="Shape 5"/>
          <p:cNvSpPr/>
          <p:nvPr/>
        </p:nvSpPr>
        <p:spPr>
          <a:xfrm>
            <a:off x="793791" y="2675811"/>
            <a:ext cx="22860" cy="3894892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9" y="1553029"/>
            <a:ext cx="9227032" cy="68925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5564" y="89671"/>
            <a:ext cx="496181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70639" y="4087298"/>
            <a:ext cx="58734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5" name="Text 2"/>
          <p:cNvSpPr/>
          <p:nvPr/>
        </p:nvSpPr>
        <p:spPr>
          <a:xfrm>
            <a:off x="10215171" y="4560312"/>
            <a:ext cx="5873472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(2) SQL → Data Warehouse</a:t>
            </a:r>
            <a:endParaRPr lang="en-US" sz="2667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80457"/>
            <a:ext cx="9132253" cy="68217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0244" y="159322"/>
            <a:ext cx="496181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149779" y="4141872"/>
            <a:ext cx="5891619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5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or Error → Agent 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10149779" y="4908641"/>
            <a:ext cx="5602963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 message will be sent </a:t>
            </a: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LLM for new SQL</a:t>
            </a:r>
            <a:endParaRPr lang="en-US" sz="2667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83951"/>
            <a:ext cx="9351695" cy="6985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9636" y="-390365"/>
            <a:ext cx="496181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451948" y="2397624"/>
            <a:ext cx="5467707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→ User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9842348" y="4151999"/>
            <a:ext cx="5467707" cy="137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Could attach more tools.  </a:t>
            </a:r>
          </a:p>
          <a:p>
            <a:pPr lvl="1">
              <a:lnSpc>
                <a:spcPts val="3100"/>
              </a:lnSpc>
            </a:pPr>
            <a:endParaRPr lang="en-US" sz="2667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example, Python to</a:t>
            </a:r>
          </a:p>
          <a:p>
            <a:pPr lvl="1"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analyze data.  </a:t>
            </a:r>
          </a:p>
          <a:p>
            <a:pPr lvl="1">
              <a:lnSpc>
                <a:spcPts val="3100"/>
              </a:lnSpc>
            </a:pPr>
            <a:endParaRPr lang="en-US" sz="2667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Then output → User</a:t>
            </a:r>
            <a:endParaRPr lang="en-US" sz="2667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26312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3879175"/>
            <a:ext cx="8049339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Example: Rice Business Data Portal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1" y="4796909"/>
            <a:ext cx="130428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5" name="Text 2"/>
          <p:cNvSpPr/>
          <p:nvPr/>
        </p:nvSpPr>
        <p:spPr>
          <a:xfrm>
            <a:off x="793791" y="5417105"/>
            <a:ext cx="130428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data-portal.rice-business.org</a:t>
            </a:r>
            <a:endParaRPr lang="en-US" sz="2667" dirty="0"/>
          </a:p>
        </p:txBody>
      </p:sp>
      <p:sp>
        <p:nvSpPr>
          <p:cNvPr id="6" name="Text 3"/>
          <p:cNvSpPr/>
          <p:nvPr/>
        </p:nvSpPr>
        <p:spPr>
          <a:xfrm>
            <a:off x="793791" y="6189703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how students (and workers) can interact with complex databases using natural language.</a:t>
            </a:r>
            <a:endParaRPr lang="en-US" sz="2667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769" y="632915"/>
            <a:ext cx="9012793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No-Code Solution: OpenAI Custom GPT</a:t>
            </a:r>
            <a:endParaRPr lang="en-US" sz="3900" dirty="0"/>
          </a:p>
        </p:txBody>
      </p:sp>
      <p:sp>
        <p:nvSpPr>
          <p:cNvPr id="6" name="Text 4"/>
          <p:cNvSpPr/>
          <p:nvPr/>
        </p:nvSpPr>
        <p:spPr>
          <a:xfrm>
            <a:off x="892968" y="2628722"/>
            <a:ext cx="11579637" cy="3195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sz="2667" dirty="0"/>
          </a:p>
        </p:txBody>
      </p:sp>
      <p:sp>
        <p:nvSpPr>
          <p:cNvPr id="7" name="Text 5"/>
          <p:cNvSpPr/>
          <p:nvPr/>
        </p:nvSpPr>
        <p:spPr>
          <a:xfrm>
            <a:off x="5207438" y="2382799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9" name="Text 7"/>
          <p:cNvSpPr/>
          <p:nvPr/>
        </p:nvSpPr>
        <p:spPr>
          <a:xfrm>
            <a:off x="5207438" y="2842022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endParaRPr lang="en-US" sz="1951" dirty="0"/>
          </a:p>
        </p:txBody>
      </p:sp>
      <p:sp>
        <p:nvSpPr>
          <p:cNvPr id="10" name="Text 8"/>
          <p:cNvSpPr/>
          <p:nvPr/>
        </p:nvSpPr>
        <p:spPr>
          <a:xfrm>
            <a:off x="5207437" y="3271243"/>
            <a:ext cx="4215408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11" name="Text 9"/>
          <p:cNvSpPr/>
          <p:nvPr/>
        </p:nvSpPr>
        <p:spPr>
          <a:xfrm>
            <a:off x="9621203" y="2382799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13" name="Text 11"/>
          <p:cNvSpPr/>
          <p:nvPr/>
        </p:nvSpPr>
        <p:spPr>
          <a:xfrm>
            <a:off x="9621205" y="2842022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endParaRPr lang="en-US" sz="1951" dirty="0"/>
          </a:p>
        </p:txBody>
      </p:sp>
      <p:sp>
        <p:nvSpPr>
          <p:cNvPr id="14" name="Text 12"/>
          <p:cNvSpPr/>
          <p:nvPr/>
        </p:nvSpPr>
        <p:spPr>
          <a:xfrm>
            <a:off x="9621205" y="3271243"/>
            <a:ext cx="4215289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15" name="Text 13"/>
          <p:cNvSpPr/>
          <p:nvPr/>
        </p:nvSpPr>
        <p:spPr>
          <a:xfrm>
            <a:off x="793790" y="4412338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17" name="Text 15"/>
          <p:cNvSpPr/>
          <p:nvPr/>
        </p:nvSpPr>
        <p:spPr>
          <a:xfrm>
            <a:off x="793792" y="4871562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endParaRPr lang="en-US" sz="1951" dirty="0"/>
          </a:p>
        </p:txBody>
      </p:sp>
      <p:sp>
        <p:nvSpPr>
          <p:cNvPr id="18" name="Text 16"/>
          <p:cNvSpPr/>
          <p:nvPr/>
        </p:nvSpPr>
        <p:spPr>
          <a:xfrm>
            <a:off x="793791" y="5300783"/>
            <a:ext cx="6422112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19" name="Text 17"/>
          <p:cNvSpPr/>
          <p:nvPr/>
        </p:nvSpPr>
        <p:spPr>
          <a:xfrm>
            <a:off x="7414261" y="4412338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21" name="Text 19"/>
          <p:cNvSpPr/>
          <p:nvPr/>
        </p:nvSpPr>
        <p:spPr>
          <a:xfrm>
            <a:off x="7414261" y="4871562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endParaRPr lang="en-US" sz="1951" dirty="0"/>
          </a:p>
        </p:txBody>
      </p:sp>
      <p:sp>
        <p:nvSpPr>
          <p:cNvPr id="22" name="Text 20"/>
          <p:cNvSpPr/>
          <p:nvPr/>
        </p:nvSpPr>
        <p:spPr>
          <a:xfrm>
            <a:off x="7414262" y="5300781"/>
            <a:ext cx="642223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23" name="Text 21"/>
          <p:cNvSpPr/>
          <p:nvPr/>
        </p:nvSpPr>
        <p:spPr>
          <a:xfrm>
            <a:off x="705090" y="6637051"/>
            <a:ext cx="130428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ChatGPT Plus subscription</a:t>
            </a:r>
            <a:endParaRPr lang="en-US" sz="2667" i="1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FCEC52B3-BDC4-CB96-D9A8-1ACC77444F4E}"/>
              </a:ext>
            </a:extLst>
          </p:cNvPr>
          <p:cNvSpPr/>
          <p:nvPr/>
        </p:nvSpPr>
        <p:spPr>
          <a:xfrm>
            <a:off x="616388" y="2151377"/>
            <a:ext cx="13220224" cy="4141792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774B8852-70B7-AE45-A6DA-1106DD9141B1}"/>
              </a:ext>
            </a:extLst>
          </p:cNvPr>
          <p:cNvSpPr/>
          <p:nvPr/>
        </p:nvSpPr>
        <p:spPr>
          <a:xfrm>
            <a:off x="1426084" y="2899174"/>
            <a:ext cx="11579637" cy="3195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prompt</a:t>
            </a:r>
          </a:p>
          <a:p>
            <a:pPr marL="457189" indent="-457189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457189" indent="-457189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</a:t>
            </a:r>
          </a:p>
          <a:p>
            <a:pPr marL="457189" indent="-457189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457189" indent="-457189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OpenAI tools: web browsing, image generation, Python execution</a:t>
            </a:r>
          </a:p>
          <a:p>
            <a:pPr marL="457189" indent="-457189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457189" indent="-457189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External tools</a:t>
            </a:r>
            <a:endParaRPr lang="en-US" sz="2667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1" y="3494724"/>
            <a:ext cx="57276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42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4267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7615"/>
            <a:ext cx="5008483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Handheld Calculators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504211"/>
            <a:ext cx="2977039" cy="372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667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Concerns</a:t>
            </a:r>
            <a:endParaRPr lang="en-US" sz="2667" dirty="0"/>
          </a:p>
        </p:txBody>
      </p:sp>
      <p:sp>
        <p:nvSpPr>
          <p:cNvPr id="4" name="Text 2"/>
          <p:cNvSpPr/>
          <p:nvPr/>
        </p:nvSpPr>
        <p:spPr>
          <a:xfrm>
            <a:off x="793790" y="2169506"/>
            <a:ext cx="6279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worried students wouldn't learn fundamental arithmetic operations</a:t>
            </a:r>
            <a:endParaRPr lang="en-US" sz="2667" dirty="0"/>
          </a:p>
        </p:txBody>
      </p:sp>
      <p:sp>
        <p:nvSpPr>
          <p:cNvPr id="5" name="Text 3"/>
          <p:cNvSpPr/>
          <p:nvPr/>
        </p:nvSpPr>
        <p:spPr>
          <a:xfrm>
            <a:off x="793791" y="3980121"/>
            <a:ext cx="2977039" cy="372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667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Reality</a:t>
            </a:r>
            <a:endParaRPr lang="en-US" sz="2667" dirty="0"/>
          </a:p>
        </p:txBody>
      </p:sp>
      <p:sp>
        <p:nvSpPr>
          <p:cNvPr id="6" name="Text 4"/>
          <p:cNvSpPr/>
          <p:nvPr/>
        </p:nvSpPr>
        <p:spPr>
          <a:xfrm>
            <a:off x="793791" y="4653219"/>
            <a:ext cx="6279356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Studies haven't found significant negative effects on basic math skills. However, primary schools still provide practice and assessments without calculators</a:t>
            </a:r>
            <a:r>
              <a:rPr lang="en-US" sz="195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95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222" y="2443037"/>
            <a:ext cx="4637409" cy="307416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1" y="7134928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hoped schools could move beyond calculation to teach deeper mathematical concepts. That didn't happen either.</a:t>
            </a:r>
            <a:endParaRPr lang="en-US" sz="2667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848" y="389737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Personal Computers &amp; Spreadsheets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1" y="6286720"/>
            <a:ext cx="7541181" cy="1777523"/>
          </a:xfrm>
          <a:prstGeom prst="roundRect">
            <a:avLst>
              <a:gd name="adj" fmla="val 256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85849" y="2069509"/>
            <a:ext cx="3770591" cy="2015508"/>
          </a:xfrm>
          <a:prstGeom prst="roundRect">
            <a:avLst>
              <a:gd name="adj" fmla="val 5146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86169" y="2953583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endParaRPr lang="en-US" sz="2667" dirty="0"/>
          </a:p>
        </p:txBody>
      </p:sp>
      <p:sp>
        <p:nvSpPr>
          <p:cNvPr id="7" name="Text 4"/>
          <p:cNvSpPr/>
          <p:nvPr/>
        </p:nvSpPr>
        <p:spPr>
          <a:xfrm>
            <a:off x="6310668" y="2492464"/>
            <a:ext cx="337387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added courses on how to use spreadsheets</a:t>
            </a:r>
            <a:endParaRPr lang="en-US" sz="2667" dirty="0"/>
          </a:p>
        </p:txBody>
      </p:sp>
      <p:sp>
        <p:nvSpPr>
          <p:cNvPr id="8" name="Shape 5"/>
          <p:cNvSpPr/>
          <p:nvPr/>
        </p:nvSpPr>
        <p:spPr>
          <a:xfrm>
            <a:off x="10081261" y="2069508"/>
            <a:ext cx="3770591" cy="2037624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256760" y="2953583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endParaRPr lang="en-US" sz="2667" dirty="0"/>
          </a:p>
        </p:txBody>
      </p:sp>
      <p:sp>
        <p:nvSpPr>
          <p:cNvPr id="11" name="Text 8"/>
          <p:cNvSpPr/>
          <p:nvPr/>
        </p:nvSpPr>
        <p:spPr>
          <a:xfrm>
            <a:off x="10368395" y="2469832"/>
            <a:ext cx="337387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updated existing courses to use spreadsheets</a:t>
            </a:r>
            <a:endParaRPr lang="en-US" sz="2667" dirty="0"/>
          </a:p>
        </p:txBody>
      </p:sp>
      <p:sp>
        <p:nvSpPr>
          <p:cNvPr id="12" name="Shape 9"/>
          <p:cNvSpPr/>
          <p:nvPr/>
        </p:nvSpPr>
        <p:spPr>
          <a:xfrm>
            <a:off x="6185849" y="4260515"/>
            <a:ext cx="7635524" cy="1872823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86169" y="4573430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endParaRPr lang="en-US" sz="2667" dirty="0"/>
          </a:p>
        </p:txBody>
      </p:sp>
      <p:sp>
        <p:nvSpPr>
          <p:cNvPr id="15" name="Text 12"/>
          <p:cNvSpPr/>
          <p:nvPr/>
        </p:nvSpPr>
        <p:spPr>
          <a:xfrm>
            <a:off x="6509028" y="4640016"/>
            <a:ext cx="714446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assess how well students can use spreadsheets (no pencil and paper valuation analyses)</a:t>
            </a:r>
            <a:endParaRPr lang="en-US" sz="2667" dirty="0"/>
          </a:p>
        </p:txBody>
      </p:sp>
      <p:sp>
        <p:nvSpPr>
          <p:cNvPr id="16" name="Text 13"/>
          <p:cNvSpPr/>
          <p:nvPr/>
        </p:nvSpPr>
        <p:spPr>
          <a:xfrm>
            <a:off x="6425334" y="6751419"/>
            <a:ext cx="689878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Teaching how to do finance in spreadsheets is a main educational goal. </a:t>
            </a:r>
            <a:endParaRPr lang="en-US" sz="2667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944" y="2161518"/>
            <a:ext cx="6900267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Spreadsheets Succeeded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3555803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2" y="3673554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Relevance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1537932" y="4301253"/>
            <a:ext cx="3438049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are extensively used in real business environments</a:t>
            </a:r>
            <a:endParaRPr lang="en-US" sz="266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7" y="3555803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68129" y="3673554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Educational Value</a:t>
            </a:r>
            <a:endParaRPr lang="en-US" sz="2667" dirty="0"/>
          </a:p>
        </p:txBody>
      </p:sp>
      <p:sp>
        <p:nvSpPr>
          <p:cNvPr id="8" name="Text 4"/>
          <p:cNvSpPr/>
          <p:nvPr/>
        </p:nvSpPr>
        <p:spPr>
          <a:xfrm>
            <a:off x="5968127" y="4301253"/>
            <a:ext cx="3438168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for teaching the logic of valuation and capital budgeting concepts</a:t>
            </a:r>
            <a:endParaRPr lang="en-US" sz="266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3" y="3555803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98445" y="3673554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Evolution</a:t>
            </a:r>
            <a:endParaRPr lang="en-US" sz="2667" dirty="0"/>
          </a:p>
        </p:txBody>
      </p:sp>
      <p:sp>
        <p:nvSpPr>
          <p:cNvPr id="11" name="Text 6"/>
          <p:cNvSpPr/>
          <p:nvPr/>
        </p:nvSpPr>
        <p:spPr>
          <a:xfrm>
            <a:off x="10325872" y="4301252"/>
            <a:ext cx="3438168" cy="158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don't automatically do what we want students to learn</a:t>
            </a:r>
            <a:endParaRPr lang="en-US" sz="2667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725693"/>
            <a:ext cx="5686307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AI: A Different Challenge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2" y="3083362"/>
            <a:ext cx="4215289" cy="2459711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70931" y="3083363"/>
            <a:ext cx="91440" cy="2459709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83589" y="3304581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Business Usage</a:t>
            </a:r>
            <a:endParaRPr lang="en-US" sz="2667" dirty="0"/>
          </a:p>
        </p:txBody>
      </p:sp>
      <p:sp>
        <p:nvSpPr>
          <p:cNvPr id="6" name="Text 4"/>
          <p:cNvSpPr/>
          <p:nvPr/>
        </p:nvSpPr>
        <p:spPr>
          <a:xfrm>
            <a:off x="1083589" y="3916262"/>
            <a:ext cx="3704273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increasingly used across business functions</a:t>
            </a:r>
            <a:endParaRPr lang="en-US" sz="2667" dirty="0"/>
          </a:p>
        </p:txBody>
      </p:sp>
      <p:sp>
        <p:nvSpPr>
          <p:cNvPr id="7" name="Shape 5"/>
          <p:cNvSpPr/>
          <p:nvPr/>
        </p:nvSpPr>
        <p:spPr>
          <a:xfrm>
            <a:off x="5207437" y="3083363"/>
            <a:ext cx="4215408" cy="2459709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4577" y="3083363"/>
            <a:ext cx="91440" cy="2459709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97237" y="3304581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Educational Tool</a:t>
            </a:r>
            <a:endParaRPr lang="en-US" sz="2667" dirty="0"/>
          </a:p>
        </p:txBody>
      </p:sp>
      <p:sp>
        <p:nvSpPr>
          <p:cNvPr id="10" name="Text 8"/>
          <p:cNvSpPr/>
          <p:nvPr/>
        </p:nvSpPr>
        <p:spPr>
          <a:xfrm>
            <a:off x="5497236" y="3884296"/>
            <a:ext cx="3704392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provides excellent tutoring and learning support</a:t>
            </a:r>
            <a:endParaRPr lang="en-US" sz="2667" dirty="0"/>
          </a:p>
        </p:txBody>
      </p:sp>
      <p:sp>
        <p:nvSpPr>
          <p:cNvPr id="11" name="Shape 9"/>
          <p:cNvSpPr/>
          <p:nvPr/>
        </p:nvSpPr>
        <p:spPr>
          <a:xfrm>
            <a:off x="9621205" y="3083362"/>
            <a:ext cx="4215289" cy="2395780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598342" y="3083363"/>
            <a:ext cx="91441" cy="2294180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11002" y="3304581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✗ Automation Risk</a:t>
            </a:r>
            <a:endParaRPr lang="en-US" sz="2667" dirty="0"/>
          </a:p>
        </p:txBody>
      </p:sp>
      <p:sp>
        <p:nvSpPr>
          <p:cNvPr id="14" name="Text 12"/>
          <p:cNvSpPr/>
          <p:nvPr/>
        </p:nvSpPr>
        <p:spPr>
          <a:xfrm>
            <a:off x="9911002" y="3733802"/>
            <a:ext cx="3704273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automatically perform many tasks we previously taught manually</a:t>
            </a:r>
            <a:endParaRPr lang="en-US" sz="2667" dirty="0"/>
          </a:p>
        </p:txBody>
      </p:sp>
      <p:sp>
        <p:nvSpPr>
          <p:cNvPr id="15" name="Text 13"/>
          <p:cNvSpPr/>
          <p:nvPr/>
        </p:nvSpPr>
        <p:spPr>
          <a:xfrm>
            <a:off x="770931" y="6193512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more like calculators than spreadsheets. We face similar concerns about skill atrophy. Like primary schools with arithmetic, we'll need practice and assessments without AI to ensure fundamental competencies.</a:t>
            </a:r>
            <a:endParaRPr lang="en-US" sz="266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5" y="100414"/>
            <a:ext cx="4926568" cy="3661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586" y="100414"/>
            <a:ext cx="5298757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MIT/Media Labs Report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39270" y="1341267"/>
            <a:ext cx="7632025" cy="1853572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18065" y="1843865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Pilots to Production</a:t>
            </a:r>
            <a:endParaRPr lang="en-US" sz="2667" dirty="0"/>
          </a:p>
        </p:txBody>
      </p:sp>
      <p:sp>
        <p:nvSpPr>
          <p:cNvPr id="6" name="Text 3"/>
          <p:cNvSpPr/>
          <p:nvPr/>
        </p:nvSpPr>
        <p:spPr>
          <a:xfrm>
            <a:off x="6418064" y="2431028"/>
            <a:ext cx="7220069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5%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AI pilots reach production. </a:t>
            </a:r>
            <a:endParaRPr lang="en-US" sz="2667" dirty="0"/>
          </a:p>
        </p:txBody>
      </p:sp>
      <p:sp>
        <p:nvSpPr>
          <p:cNvPr id="9" name="Text 6"/>
          <p:cNvSpPr/>
          <p:nvPr/>
        </p:nvSpPr>
        <p:spPr>
          <a:xfrm>
            <a:off x="6418064" y="4381263"/>
            <a:ext cx="7220069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  <p:sp>
        <p:nvSpPr>
          <p:cNvPr id="10" name="Shape 7"/>
          <p:cNvSpPr/>
          <p:nvPr/>
        </p:nvSpPr>
        <p:spPr>
          <a:xfrm>
            <a:off x="646650" y="4314699"/>
            <a:ext cx="13124645" cy="3073468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36938" y="4862225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Used by Everyone</a:t>
            </a:r>
            <a:endParaRPr lang="en-US" sz="2667" dirty="0"/>
          </a:p>
        </p:txBody>
      </p:sp>
      <p:sp>
        <p:nvSpPr>
          <p:cNvPr id="12" name="Text 9"/>
          <p:cNvSpPr/>
          <p:nvPr/>
        </p:nvSpPr>
        <p:spPr>
          <a:xfrm>
            <a:off x="1136938" y="5582820"/>
            <a:ext cx="1250119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Workers from </a:t>
            </a:r>
            <a:r>
              <a:rPr lang="en-US" sz="2667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 90%</a:t>
            </a:r>
            <a:r>
              <a:rPr lang="en-US" sz="2667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companies surveyed reported regular use of personal AI tools for work tasks.</a:t>
            </a:r>
          </a:p>
          <a:p>
            <a:pPr>
              <a:lnSpc>
                <a:spcPts val="3100"/>
              </a:lnSpc>
            </a:pPr>
            <a:endParaRPr lang="en-US" sz="266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Almost every single person</a:t>
            </a:r>
            <a:r>
              <a:rPr lang="en-US" sz="2667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used an LLM in some form for their work.</a:t>
            </a:r>
            <a:endParaRPr lang="en-US" sz="266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3258979"/>
            <a:ext cx="5727621" cy="1711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700"/>
              </a:lnSpc>
            </a:pPr>
            <a:r>
              <a:rPr lang="en-US" sz="535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535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-231124"/>
            <a:ext cx="6595229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New Teaching Sequence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1373565"/>
            <a:ext cx="992267" cy="12228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0130" y="1535073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Concepts First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1984414" y="2073831"/>
            <a:ext cx="11852196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Begin with fundamental concepts using slides or board presentations as usual</a:t>
            </a:r>
            <a:endParaRPr lang="en-US" sz="266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1" y="2828479"/>
            <a:ext cx="992267" cy="1222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2990939"/>
            <a:ext cx="2486620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Implementation</a:t>
            </a:r>
            <a:endParaRPr lang="en-US" sz="2667" dirty="0"/>
          </a:p>
        </p:txBody>
      </p:sp>
      <p:sp>
        <p:nvSpPr>
          <p:cNvPr id="8" name="Text 4"/>
          <p:cNvSpPr/>
          <p:nvPr/>
        </p:nvSpPr>
        <p:spPr>
          <a:xfrm>
            <a:off x="1984413" y="3463051"/>
            <a:ext cx="11852196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 implementation in traditional tools (usually Excel) as usual</a:t>
            </a:r>
            <a:endParaRPr lang="en-US" sz="266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1" y="4283393"/>
            <a:ext cx="992267" cy="12228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2" y="4383585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Enhancement</a:t>
            </a:r>
            <a:endParaRPr lang="en-US" sz="2667" dirty="0"/>
          </a:p>
        </p:txBody>
      </p:sp>
      <p:sp>
        <p:nvSpPr>
          <p:cNvPr id="11" name="Text 6"/>
          <p:cNvSpPr/>
          <p:nvPr/>
        </p:nvSpPr>
        <p:spPr>
          <a:xfrm>
            <a:off x="1984411" y="4910971"/>
            <a:ext cx="11852196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step: Apply concepts using chatbots and AI agents</a:t>
            </a:r>
            <a:endParaRPr lang="en-US" sz="2667" b="1" dirty="0"/>
          </a:p>
        </p:txBody>
      </p:sp>
      <p:sp>
        <p:nvSpPr>
          <p:cNvPr id="12" name="Text 7"/>
          <p:cNvSpPr/>
          <p:nvPr/>
        </p:nvSpPr>
        <p:spPr>
          <a:xfrm>
            <a:off x="793791" y="5927885"/>
            <a:ext cx="252031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Traditional Approach</a:t>
            </a:r>
            <a:endParaRPr lang="en-US" sz="2667" dirty="0"/>
          </a:p>
        </p:txBody>
      </p:sp>
      <p:sp>
        <p:nvSpPr>
          <p:cNvPr id="13" name="Text 8"/>
          <p:cNvSpPr/>
          <p:nvPr/>
        </p:nvSpPr>
        <p:spPr>
          <a:xfrm>
            <a:off x="786170" y="6509378"/>
            <a:ext cx="6279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Excel implementation → students build Excel models</a:t>
            </a:r>
            <a:endParaRPr lang="en-US" sz="2667" dirty="0"/>
          </a:p>
        </p:txBody>
      </p:sp>
      <p:sp>
        <p:nvSpPr>
          <p:cNvPr id="14" name="Text 9"/>
          <p:cNvSpPr/>
          <p:nvPr/>
        </p:nvSpPr>
        <p:spPr>
          <a:xfrm>
            <a:off x="7564876" y="5927885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Additional Piece</a:t>
            </a:r>
            <a:endParaRPr lang="en-US" sz="2667" dirty="0"/>
          </a:p>
        </p:txBody>
      </p:sp>
      <p:sp>
        <p:nvSpPr>
          <p:cNvPr id="15" name="Text 10"/>
          <p:cNvSpPr/>
          <p:nvPr/>
        </p:nvSpPr>
        <p:spPr>
          <a:xfrm>
            <a:off x="7557251" y="6509378"/>
            <a:ext cx="6279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AI implementation → students conduct AI chats or build AI apps</a:t>
            </a:r>
            <a:endParaRPr lang="en-US" sz="2667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369" y="447874"/>
            <a:ext cx="5945267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New Skills Landscape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410933" y="1673344"/>
            <a:ext cx="7258764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Brookings Institute, 2025: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6498018" y="2465131"/>
            <a:ext cx="7258764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AI models begin to handle underwriting, compliance, and asset allocation, the traditional architecture of financial work is undergoing a fundamental shift.</a:t>
            </a:r>
            <a:endParaRPr lang="en-US" sz="2667" dirty="0"/>
          </a:p>
        </p:txBody>
      </p:sp>
      <p:sp>
        <p:nvSpPr>
          <p:cNvPr id="6" name="Text 3"/>
          <p:cNvSpPr/>
          <p:nvPr/>
        </p:nvSpPr>
        <p:spPr>
          <a:xfrm>
            <a:off x="6498018" y="4573607"/>
            <a:ext cx="7258764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job descriptions evolve, so does the definition of financial talent.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is no longer a differentiator. Python is fast becoming the new Excel.</a:t>
            </a:r>
            <a:endParaRPr lang="en-US" sz="2667" dirty="0"/>
          </a:p>
        </p:txBody>
      </p:sp>
      <p:sp>
        <p:nvSpPr>
          <p:cNvPr id="7" name="Text 4"/>
          <p:cNvSpPr/>
          <p:nvPr/>
        </p:nvSpPr>
        <p:spPr>
          <a:xfrm>
            <a:off x="6410933" y="6694767"/>
            <a:ext cx="7258764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But technical skills alone will not cut it. The </a:t>
            </a:r>
            <a:r>
              <a:rPr lang="en-US" sz="2667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in demand profiles today are those that speak both AI and finance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2667" dirty="0"/>
          </a:p>
        </p:txBody>
      </p:sp>
      <p:sp>
        <p:nvSpPr>
          <p:cNvPr id="8" name="Shape 5"/>
          <p:cNvSpPr/>
          <p:nvPr/>
        </p:nvSpPr>
        <p:spPr>
          <a:xfrm>
            <a:off x="6181134" y="1731402"/>
            <a:ext cx="60959" cy="6108383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705" y="1034762"/>
            <a:ext cx="792087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Three Legs of Assessment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2" y="2677886"/>
            <a:ext cx="4215289" cy="4709887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9769" y="3614738"/>
            <a:ext cx="30905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Assignments</a:t>
            </a:r>
            <a:endParaRPr lang="en-US" sz="2667" dirty="0"/>
          </a:p>
        </p:txBody>
      </p:sp>
      <p:sp>
        <p:nvSpPr>
          <p:cNvPr id="5" name="Text 3"/>
          <p:cNvSpPr/>
          <p:nvPr/>
        </p:nvSpPr>
        <p:spPr>
          <a:xfrm>
            <a:off x="999768" y="4639390"/>
            <a:ext cx="3803333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"Turn in your chat, its output, and your evaluation of the output"</a:t>
            </a:r>
            <a:endParaRPr lang="en-US" sz="2667" dirty="0"/>
          </a:p>
        </p:txBody>
      </p:sp>
      <p:sp>
        <p:nvSpPr>
          <p:cNvPr id="6" name="Shape 4"/>
          <p:cNvSpPr/>
          <p:nvPr/>
        </p:nvSpPr>
        <p:spPr>
          <a:xfrm>
            <a:off x="5207437" y="2677886"/>
            <a:ext cx="4215408" cy="4709887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13417" y="3614738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Without AI</a:t>
            </a:r>
            <a:endParaRPr lang="en-US" sz="2667" dirty="0"/>
          </a:p>
        </p:txBody>
      </p:sp>
      <p:sp>
        <p:nvSpPr>
          <p:cNvPr id="8" name="Text 6"/>
          <p:cNvSpPr/>
          <p:nvPr/>
        </p:nvSpPr>
        <p:spPr>
          <a:xfrm>
            <a:off x="5413415" y="4559215"/>
            <a:ext cx="3803452" cy="158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In-class assessments ensuring students understand fundamental concepts independently</a:t>
            </a:r>
            <a:endParaRPr lang="en-US" sz="2667" dirty="0"/>
          </a:p>
        </p:txBody>
      </p:sp>
      <p:sp>
        <p:nvSpPr>
          <p:cNvPr id="9" name="Shape 7"/>
          <p:cNvSpPr/>
          <p:nvPr/>
        </p:nvSpPr>
        <p:spPr>
          <a:xfrm>
            <a:off x="9621205" y="2677886"/>
            <a:ext cx="4215289" cy="4709887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27182" y="3614738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 AI</a:t>
            </a:r>
            <a:endParaRPr lang="en-US" sz="2667" dirty="0"/>
          </a:p>
        </p:txBody>
      </p:sp>
      <p:sp>
        <p:nvSpPr>
          <p:cNvPr id="11" name="Text 9"/>
          <p:cNvSpPr/>
          <p:nvPr/>
        </p:nvSpPr>
        <p:spPr>
          <a:xfrm>
            <a:off x="9827182" y="4508415"/>
            <a:ext cx="3803333" cy="158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ambitious assessments leveraging AI assistance - complex cases can become exams with AI support</a:t>
            </a:r>
            <a:endParaRPr lang="en-US" sz="2667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061497"/>
            <a:ext cx="5875259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as Educational Partner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1" y="2724149"/>
            <a:ext cx="130428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be a highly effective tutor, and we should leverage it in our teaching.</a:t>
            </a:r>
            <a:endParaRPr lang="en-US" sz="2667" dirty="0"/>
          </a:p>
        </p:txBody>
      </p:sp>
      <p:sp>
        <p:nvSpPr>
          <p:cNvPr id="4" name="Shape 2"/>
          <p:cNvSpPr/>
          <p:nvPr/>
        </p:nvSpPr>
        <p:spPr>
          <a:xfrm>
            <a:off x="793792" y="3598706"/>
            <a:ext cx="6517600" cy="2352151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99769" y="3853101"/>
            <a:ext cx="3527227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Replace Reading Assignments</a:t>
            </a:r>
            <a:endParaRPr lang="en-US" sz="2667" dirty="0"/>
          </a:p>
        </p:txBody>
      </p:sp>
      <p:sp>
        <p:nvSpPr>
          <p:cNvPr id="6" name="Text 4"/>
          <p:cNvSpPr/>
          <p:nvPr/>
        </p:nvSpPr>
        <p:spPr>
          <a:xfrm>
            <a:off x="999769" y="4417652"/>
            <a:ext cx="601027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 students to chat with chatbots instead of traditional reading assignments</a:t>
            </a:r>
            <a:endParaRPr lang="en-US" sz="2667" dirty="0"/>
          </a:p>
        </p:txBody>
      </p:sp>
      <p:sp>
        <p:nvSpPr>
          <p:cNvPr id="7" name="Shape 5"/>
          <p:cNvSpPr/>
          <p:nvPr/>
        </p:nvSpPr>
        <p:spPr>
          <a:xfrm>
            <a:off x="7414382" y="3598705"/>
            <a:ext cx="6422231" cy="2352151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20357" y="3819609"/>
            <a:ext cx="2484120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Pre-Class or In-Class </a:t>
            </a:r>
            <a:endParaRPr lang="en-US" sz="2667" dirty="0"/>
          </a:p>
        </p:txBody>
      </p:sp>
      <p:sp>
        <p:nvSpPr>
          <p:cNvPr id="9" name="Text 7"/>
          <p:cNvSpPr/>
          <p:nvPr/>
        </p:nvSpPr>
        <p:spPr>
          <a:xfrm>
            <a:off x="7620356" y="4376500"/>
            <a:ext cx="601027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 pre-class or in class before slides and class discussion.</a:t>
            </a:r>
            <a:endParaRPr lang="en-US" sz="2667" dirty="0"/>
          </a:p>
        </p:txBody>
      </p:sp>
      <p:sp>
        <p:nvSpPr>
          <p:cNvPr id="10" name="Shape 8"/>
          <p:cNvSpPr/>
          <p:nvPr/>
        </p:nvSpPr>
        <p:spPr>
          <a:xfrm>
            <a:off x="793793" y="6314717"/>
            <a:ext cx="13141999" cy="1319571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50" y="5523073"/>
            <a:ext cx="310039" cy="24800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345526" y="6577548"/>
            <a:ext cx="12137708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Assignment:</a:t>
            </a:r>
            <a:r>
              <a:rPr lang="en-US" sz="2667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"Ask your chatbot to teach you about [topic]. Tell it to ask you questions to ensure you are understanding."</a:t>
            </a:r>
            <a:endParaRPr lang="en-US" sz="2667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2138"/>
            <a:ext cx="9202407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If Chatbot Reliability is a Concern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93792" y="3823455"/>
            <a:ext cx="4215289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2" y="4228207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 RAG </a:t>
            </a:r>
            <a:endParaRPr lang="en-US" sz="2667" dirty="0"/>
          </a:p>
        </p:txBody>
      </p:sp>
      <p:sp>
        <p:nvSpPr>
          <p:cNvPr id="6" name="Text 4"/>
          <p:cNvSpPr/>
          <p:nvPr/>
        </p:nvSpPr>
        <p:spPr>
          <a:xfrm>
            <a:off x="793792" y="4883802"/>
            <a:ext cx="4215289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custom systems (could use Google's Notebook LM or Custom GPT) for specific source control</a:t>
            </a:r>
            <a:endParaRPr lang="en-US" sz="2667" dirty="0"/>
          </a:p>
        </p:txBody>
      </p:sp>
      <p:sp>
        <p:nvSpPr>
          <p:cNvPr id="7" name="Text 5"/>
          <p:cNvSpPr/>
          <p:nvPr/>
        </p:nvSpPr>
        <p:spPr>
          <a:xfrm>
            <a:off x="5207438" y="3509130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8" name="Shape 6"/>
          <p:cNvSpPr/>
          <p:nvPr/>
        </p:nvSpPr>
        <p:spPr>
          <a:xfrm>
            <a:off x="5207437" y="3823455"/>
            <a:ext cx="4215408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07438" y="4228206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 with AI Reports</a:t>
            </a:r>
            <a:endParaRPr lang="en-US" sz="2667" dirty="0"/>
          </a:p>
        </p:txBody>
      </p:sp>
      <p:sp>
        <p:nvSpPr>
          <p:cNvPr id="10" name="Text 8"/>
          <p:cNvSpPr/>
          <p:nvPr/>
        </p:nvSpPr>
        <p:spPr>
          <a:xfrm>
            <a:off x="5207437" y="4883801"/>
            <a:ext cx="4215408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have AI create a comprehensive report, then edit if needed and use</a:t>
            </a:r>
            <a:endParaRPr lang="en-US" sz="2667" dirty="0"/>
          </a:p>
        </p:txBody>
      </p:sp>
      <p:sp>
        <p:nvSpPr>
          <p:cNvPr id="11" name="Text 9"/>
          <p:cNvSpPr/>
          <p:nvPr/>
        </p:nvSpPr>
        <p:spPr>
          <a:xfrm>
            <a:off x="9621203" y="3509130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12" name="Shape 10"/>
          <p:cNvSpPr/>
          <p:nvPr/>
        </p:nvSpPr>
        <p:spPr>
          <a:xfrm>
            <a:off x="9621205" y="3823455"/>
            <a:ext cx="4215289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21205" y="4073127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Reliability Reality</a:t>
            </a:r>
            <a:endParaRPr lang="en-US" sz="2667" dirty="0"/>
          </a:p>
        </p:txBody>
      </p:sp>
      <p:sp>
        <p:nvSpPr>
          <p:cNvPr id="14" name="Text 12"/>
          <p:cNvSpPr/>
          <p:nvPr/>
        </p:nvSpPr>
        <p:spPr>
          <a:xfrm>
            <a:off x="9621205" y="4890803"/>
            <a:ext cx="4215289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LLMs today are significantly more reliable than earlier versions - hallucinations have diminished</a:t>
            </a:r>
            <a:endParaRPr lang="en-US" sz="2667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1" y="3258979"/>
            <a:ext cx="5727621" cy="1711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700"/>
              </a:lnSpc>
            </a:pPr>
            <a:r>
              <a:rPr lang="en-US" sz="535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535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2" y="1338859"/>
            <a:ext cx="7632025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6290" y="2526981"/>
            <a:ext cx="7632025" cy="158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 of a new generation of terminal-based coding agents, along with OpenAI Codex and Gemini CLI. </a:t>
            </a:r>
          </a:p>
          <a:p>
            <a:pPr>
              <a:lnSpc>
                <a:spcPts val="3100"/>
              </a:lnSpc>
            </a:pPr>
            <a:endParaRPr lang="en-US" sz="2667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integrates well with popular development environments like VS Code.</a:t>
            </a:r>
            <a:endParaRPr lang="en-US" sz="2667" dirty="0"/>
          </a:p>
        </p:txBody>
      </p:sp>
      <p:sp>
        <p:nvSpPr>
          <p:cNvPr id="4" name="Text 2"/>
          <p:cNvSpPr/>
          <p:nvPr/>
        </p:nvSpPr>
        <p:spPr>
          <a:xfrm>
            <a:off x="793792" y="5352530"/>
            <a:ext cx="7632025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on standard Anthropic models, Claude Code appears to have an exceptionally well-designed system prompt that optimizes it for development tasks.</a:t>
            </a:r>
            <a:endParaRPr lang="en-US" sz="266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1363743"/>
            <a:ext cx="4926568" cy="49265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17543" y="6513552"/>
            <a:ext cx="4926568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51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Claude Pro subscription </a:t>
            </a:r>
            <a:endParaRPr lang="en-US" sz="195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853915"/>
            <a:ext cx="9697045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Code’s Capabilities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259092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2" y="3003234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File Operations</a:t>
            </a:r>
            <a:endParaRPr lang="en-US" sz="2667" dirty="0"/>
          </a:p>
        </p:txBody>
      </p:sp>
      <p:sp>
        <p:nvSpPr>
          <p:cNvPr id="5" name="Text 2"/>
          <p:cNvSpPr/>
          <p:nvPr/>
        </p:nvSpPr>
        <p:spPr>
          <a:xfrm>
            <a:off x="793789" y="3643148"/>
            <a:ext cx="6397347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Create, edit, copy, move, and delete files</a:t>
            </a:r>
            <a:endParaRPr lang="en-US" sz="266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2259092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5" y="3003234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Development</a:t>
            </a:r>
            <a:endParaRPr lang="en-US" sz="2667" dirty="0"/>
          </a:p>
        </p:txBody>
      </p:sp>
      <p:sp>
        <p:nvSpPr>
          <p:cNvPr id="8" name="Text 4"/>
          <p:cNvSpPr/>
          <p:nvPr/>
        </p:nvSpPr>
        <p:spPr>
          <a:xfrm>
            <a:off x="7439144" y="3643148"/>
            <a:ext cx="6397467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Write, edit, and execute </a:t>
            </a:r>
            <a:r>
              <a:rPr lang="en-US" sz="2667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</a:t>
            </a:r>
            <a:r>
              <a:rPr lang="en-US" sz="2667" b="1" dirty="0" err="1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Jupyter</a:t>
            </a:r>
            <a:r>
              <a:rPr lang="en-US" sz="2667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notebooks</a:t>
            </a:r>
            <a:endParaRPr lang="en-US" sz="266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1" y="4623198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2" y="5367338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Creation</a:t>
            </a:r>
            <a:endParaRPr lang="en-US" sz="2667" dirty="0"/>
          </a:p>
        </p:txBody>
      </p:sp>
      <p:sp>
        <p:nvSpPr>
          <p:cNvPr id="11" name="Text 6"/>
          <p:cNvSpPr/>
          <p:nvPr/>
        </p:nvSpPr>
        <p:spPr>
          <a:xfrm>
            <a:off x="793789" y="5995035"/>
            <a:ext cx="6397347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and edit </a:t>
            </a:r>
            <a:r>
              <a:rPr lang="en-US" sz="2667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LaTeX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documents.  Generate </a:t>
            </a:r>
            <a:r>
              <a:rPr lang="en-US" sz="2667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docs and </a:t>
            </a:r>
            <a:r>
              <a:rPr lang="en-US" sz="2667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PowerPoint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presentations</a:t>
            </a:r>
            <a:endParaRPr lang="en-US" sz="266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4623198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5" y="5367338"/>
            <a:ext cx="248090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Deployment</a:t>
            </a:r>
            <a:endParaRPr lang="en-US" sz="2667" dirty="0"/>
          </a:p>
        </p:txBody>
      </p:sp>
      <p:sp>
        <p:nvSpPr>
          <p:cNvPr id="14" name="Text 8"/>
          <p:cNvSpPr/>
          <p:nvPr/>
        </p:nvSpPr>
        <p:spPr>
          <a:xfrm>
            <a:off x="7439144" y="5995035"/>
            <a:ext cx="6397467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</a:t>
            </a:r>
            <a:r>
              <a:rPr lang="en-US" sz="2667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repositories and </a:t>
            </a:r>
            <a:r>
              <a:rPr lang="en-US" sz="2667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apps 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hosting platforms like Hugging Face Spaces, Streamlit Community Cloud, Koyeb, and Render</a:t>
            </a:r>
            <a:endParaRPr lang="en-US" sz="2667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007" y="1619607"/>
            <a:ext cx="4990387" cy="49903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4027" y="1220243"/>
            <a:ext cx="683133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in VS Code Demo</a:t>
            </a:r>
            <a:endParaRPr lang="en-US" sz="3900" dirty="0"/>
          </a:p>
        </p:txBody>
      </p:sp>
      <p:sp>
        <p:nvSpPr>
          <p:cNvPr id="5" name="Shape 1"/>
          <p:cNvSpPr/>
          <p:nvPr/>
        </p:nvSpPr>
        <p:spPr>
          <a:xfrm>
            <a:off x="793791" y="2515929"/>
            <a:ext cx="7556421" cy="1885355"/>
          </a:xfrm>
          <a:prstGeom prst="roundRect">
            <a:avLst>
              <a:gd name="adj" fmla="val 4421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774028" y="4191749"/>
            <a:ext cx="7576185" cy="4037851"/>
          </a:xfrm>
          <a:prstGeom prst="roundRect">
            <a:avLst>
              <a:gd name="adj" fmla="val 157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82267" y="2851423"/>
            <a:ext cx="7179469" cy="252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667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a Jupyter notebook for mean-variance optimization. </a:t>
            </a:r>
          </a:p>
          <a:p>
            <a:pPr>
              <a:lnSpc>
                <a:spcPts val="2500"/>
              </a:lnSpc>
            </a:pPr>
            <a:endParaRPr lang="en-US" sz="2667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2667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Prompt the user for the number of assets, their means, standard deviations, and correlations and the risk-free rate. </a:t>
            </a:r>
          </a:p>
          <a:p>
            <a:pPr>
              <a:lnSpc>
                <a:spcPts val="2500"/>
              </a:lnSpc>
            </a:pPr>
            <a:endParaRPr lang="en-US" sz="2667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2667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Only ask for the minimum number of correlations required to compute the correlation matrix. </a:t>
            </a:r>
          </a:p>
          <a:p>
            <a:pPr>
              <a:lnSpc>
                <a:spcPts val="2500"/>
              </a:lnSpc>
            </a:pPr>
            <a:endParaRPr lang="en-US" sz="2667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2667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Assume short sales are allowed.</a:t>
            </a:r>
          </a:p>
          <a:p>
            <a:pPr>
              <a:lnSpc>
                <a:spcPts val="2500"/>
              </a:lnSpc>
            </a:pPr>
            <a:endParaRPr lang="en-US" sz="2667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2667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Compute and display the tangency portfolio.</a:t>
            </a:r>
            <a:endParaRPr lang="en-US" sz="2667" dirty="0"/>
          </a:p>
        </p:txBody>
      </p:sp>
      <p:sp>
        <p:nvSpPr>
          <p:cNvPr id="8" name="Text 4"/>
          <p:cNvSpPr/>
          <p:nvPr/>
        </p:nvSpPr>
        <p:spPr>
          <a:xfrm>
            <a:off x="793791" y="5429488"/>
            <a:ext cx="75564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endParaRPr lang="en-US" sz="19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772595"/>
            <a:ext cx="12085439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Change was only at the margins for the past 40 years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533651"/>
            <a:ext cx="4168140" cy="28655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4476" y="5656339"/>
            <a:ext cx="4250293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VisiCalc (1979)</a:t>
            </a:r>
            <a:endParaRPr lang="en-US" sz="266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812" y="2533651"/>
            <a:ext cx="3828931" cy="28716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7440" y="5643623"/>
            <a:ext cx="3978355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Lotus 1-2-3 (1983)</a:t>
            </a:r>
            <a:endParaRPr lang="en-US" sz="266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894" y="2533652"/>
            <a:ext cx="3845839" cy="28842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029151" y="5641181"/>
            <a:ext cx="3845839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(1987)</a:t>
            </a:r>
            <a:endParaRPr lang="en-US" sz="2667" dirty="0"/>
          </a:p>
        </p:txBody>
      </p:sp>
      <p:sp>
        <p:nvSpPr>
          <p:cNvPr id="9" name="Text 4"/>
          <p:cNvSpPr/>
          <p:nvPr/>
        </p:nvSpPr>
        <p:spPr>
          <a:xfrm>
            <a:off x="793791" y="6439972"/>
            <a:ext cx="13042821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40 years, the fundamental tool of business analysis remained essentially the same.</a:t>
            </a:r>
            <a:endParaRPr lang="en-US" sz="2667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76" y="168933"/>
            <a:ext cx="7142440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4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MCP Servers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14876" y="1076653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Anthropic's Model Context Protocol (MCP) enables adding custom tools to chatbots.  I've added an MCP server for the Rice database to my Claude Code setup.</a:t>
            </a:r>
            <a:endParaRPr lang="en-US" sz="2667" dirty="0"/>
          </a:p>
        </p:txBody>
      </p:sp>
      <p:sp>
        <p:nvSpPr>
          <p:cNvPr id="5" name="Shape 2"/>
          <p:cNvSpPr/>
          <p:nvPr/>
        </p:nvSpPr>
        <p:spPr>
          <a:xfrm>
            <a:off x="6214876" y="2968173"/>
            <a:ext cx="7556421" cy="4855027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574972" y="3098801"/>
            <a:ext cx="6947168" cy="390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 Query:</a:t>
            </a:r>
            <a:r>
              <a:rPr lang="en-US" sz="2667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 TSLA's ROE by quarter on a trailing 4-quarters basis for Q1 2020 through Q3 2025 </a:t>
            </a:r>
            <a:r>
              <a:rPr lang="en-US" sz="2667" b="1" dirty="0">
                <a:solidFill>
                  <a:srgbClr val="1F71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the Rice stock database.</a:t>
            </a:r>
            <a:r>
              <a:rPr lang="en-US" sz="2667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ts val="3100"/>
              </a:lnSpc>
            </a:pPr>
            <a:endParaRPr lang="en-US" sz="2667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TSLA's adjusted closing price starting Jan 1, 2020. Filter to keep only end-of-quarter prices. </a:t>
            </a:r>
          </a:p>
          <a:p>
            <a:pPr>
              <a:lnSpc>
                <a:spcPts val="3100"/>
              </a:lnSpc>
            </a:pPr>
            <a:endParaRPr lang="en-US" sz="2667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Plot the ROE and filtered price series in the same figure, with ROE on the left y-axis and price on the right y-axis.</a:t>
            </a:r>
            <a:endParaRPr lang="en-US" sz="2667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567544"/>
            <a:ext cx="5538763" cy="55387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2545" y="1922283"/>
            <a:ext cx="678406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Some Additional Resources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130299" y="3182872"/>
            <a:ext cx="6628557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Scan the QR code to access </a:t>
            </a:r>
            <a:r>
              <a:rPr lang="en-US" sz="2667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genai4finance.kerryback.com</a:t>
            </a:r>
            <a:endParaRPr lang="en-US" sz="266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117566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Now We're All Learning Together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1" y="3692843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has created an unprecedented situation:</a:t>
            </a:r>
          </a:p>
          <a:p>
            <a:pPr>
              <a:lnSpc>
                <a:spcPts val="3100"/>
              </a:lnSpc>
            </a:pPr>
            <a:endParaRPr lang="en-US" sz="2667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Faculty, students, and industry professionals are all navigating the technological shift simultaneously.</a:t>
            </a:r>
            <a:endParaRPr lang="en-US" sz="266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411"/>
            <a:ext cx="7558207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Roadmap for Today's Discussion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2838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4" name="Shape 2"/>
          <p:cNvSpPr/>
          <p:nvPr/>
        </p:nvSpPr>
        <p:spPr>
          <a:xfrm>
            <a:off x="793791" y="2286209"/>
            <a:ext cx="6422231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1" y="2660421"/>
            <a:ext cx="3071336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Course on AI for Finance</a:t>
            </a:r>
            <a:endParaRPr lang="en-US" sz="2667" dirty="0"/>
          </a:p>
        </p:txBody>
      </p:sp>
      <p:sp>
        <p:nvSpPr>
          <p:cNvPr id="6" name="Text 4"/>
          <p:cNvSpPr/>
          <p:nvPr/>
        </p:nvSpPr>
        <p:spPr>
          <a:xfrm>
            <a:off x="793791" y="3533416"/>
            <a:ext cx="642223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curriculum focused on AI applications in financial analysis</a:t>
            </a:r>
            <a:endParaRPr lang="en-US" sz="2667" dirty="0"/>
          </a:p>
        </p:txBody>
      </p:sp>
      <p:sp>
        <p:nvSpPr>
          <p:cNvPr id="7" name="Text 5"/>
          <p:cNvSpPr/>
          <p:nvPr/>
        </p:nvSpPr>
        <p:spPr>
          <a:xfrm>
            <a:off x="7414379" y="2692838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8" name="Shape 6"/>
          <p:cNvSpPr/>
          <p:nvPr/>
        </p:nvSpPr>
        <p:spPr>
          <a:xfrm>
            <a:off x="7315201" y="2296094"/>
            <a:ext cx="6422231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93789" y="5394669"/>
            <a:ext cx="3920728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2667" dirty="0"/>
          </a:p>
        </p:txBody>
      </p:sp>
      <p:sp>
        <p:nvSpPr>
          <p:cNvPr id="10" name="Text 8"/>
          <p:cNvSpPr/>
          <p:nvPr/>
        </p:nvSpPr>
        <p:spPr>
          <a:xfrm>
            <a:off x="793791" y="6180271"/>
            <a:ext cx="642223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education adapted to calculators and spreadsheets</a:t>
            </a:r>
            <a:endParaRPr lang="en-US" sz="2667" dirty="0"/>
          </a:p>
        </p:txBody>
      </p:sp>
      <p:sp>
        <p:nvSpPr>
          <p:cNvPr id="12" name="Shape 10"/>
          <p:cNvSpPr/>
          <p:nvPr/>
        </p:nvSpPr>
        <p:spPr>
          <a:xfrm>
            <a:off x="793791" y="5036702"/>
            <a:ext cx="6422231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443907" y="2744482"/>
            <a:ext cx="3098840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2667" dirty="0"/>
          </a:p>
        </p:txBody>
      </p:sp>
      <p:sp>
        <p:nvSpPr>
          <p:cNvPr id="14" name="Text 12"/>
          <p:cNvSpPr/>
          <p:nvPr/>
        </p:nvSpPr>
        <p:spPr>
          <a:xfrm>
            <a:off x="7361159" y="3510780"/>
            <a:ext cx="642223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AI tools and concepts into traditional finance curriculum</a:t>
            </a:r>
            <a:endParaRPr lang="en-US" sz="2667" dirty="0"/>
          </a:p>
        </p:txBody>
      </p:sp>
      <p:sp>
        <p:nvSpPr>
          <p:cNvPr id="15" name="Text 13"/>
          <p:cNvSpPr/>
          <p:nvPr/>
        </p:nvSpPr>
        <p:spPr>
          <a:xfrm>
            <a:off x="7414379" y="4722378"/>
            <a:ext cx="198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51" dirty="0"/>
          </a:p>
        </p:txBody>
      </p:sp>
      <p:sp>
        <p:nvSpPr>
          <p:cNvPr id="16" name="Shape 14"/>
          <p:cNvSpPr/>
          <p:nvPr/>
        </p:nvSpPr>
        <p:spPr>
          <a:xfrm>
            <a:off x="7414381" y="5036702"/>
            <a:ext cx="6422231" cy="22860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384853" y="5341437"/>
            <a:ext cx="3157895" cy="31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667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2667" dirty="0"/>
          </a:p>
        </p:txBody>
      </p:sp>
      <p:sp>
        <p:nvSpPr>
          <p:cNvPr id="18" name="Text 16"/>
          <p:cNvSpPr/>
          <p:nvPr/>
        </p:nvSpPr>
        <p:spPr>
          <a:xfrm>
            <a:off x="7315201" y="6180271"/>
            <a:ext cx="642223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of advanced AI coding agent for financial analysis</a:t>
            </a:r>
            <a:endParaRPr lang="en-US" sz="266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38051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3599" y="2924056"/>
            <a:ext cx="5353012" cy="1711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700"/>
              </a:lnSpc>
            </a:pPr>
            <a:r>
              <a:rPr lang="en-US" sz="535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Course on AI </a:t>
            </a:r>
          </a:p>
          <a:p>
            <a:pPr>
              <a:lnSpc>
                <a:spcPts val="6700"/>
              </a:lnSpc>
            </a:pPr>
            <a:r>
              <a:rPr lang="en-US" sz="535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for Finance</a:t>
            </a:r>
            <a:endParaRPr lang="en-US" sz="5351" dirty="0"/>
          </a:p>
        </p:txBody>
      </p:sp>
      <p:sp>
        <p:nvSpPr>
          <p:cNvPr id="4" name="Text 1"/>
          <p:cNvSpPr/>
          <p:nvPr/>
        </p:nvSpPr>
        <p:spPr>
          <a:xfrm>
            <a:off x="6280191" y="4933355"/>
            <a:ext cx="2977039" cy="372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endParaRPr lang="en-US" sz="2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270431"/>
            <a:ext cx="4961811" cy="62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1"/>
              </a:lnSpc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Themes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73101"/>
            <a:ext cx="6279356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Chatting:</a:t>
            </a:r>
            <a:endParaRPr lang="en-US" sz="2667" dirty="0"/>
          </a:p>
        </p:txBody>
      </p:sp>
      <p:sp>
        <p:nvSpPr>
          <p:cNvPr id="4" name="Text 2"/>
          <p:cNvSpPr/>
          <p:nvPr/>
        </p:nvSpPr>
        <p:spPr>
          <a:xfrm>
            <a:off x="786170" y="3750043"/>
            <a:ext cx="6279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500"/>
              </a:lnSpc>
              <a:buSzPct val="10000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as a colleague: collaborate, evaluate, iterate</a:t>
            </a:r>
            <a:endParaRPr lang="en-US" sz="2667" dirty="0"/>
          </a:p>
        </p:txBody>
      </p:sp>
      <p:sp>
        <p:nvSpPr>
          <p:cNvPr id="5" name="Text 3"/>
          <p:cNvSpPr/>
          <p:nvPr/>
        </p:nvSpPr>
        <p:spPr>
          <a:xfrm>
            <a:off x="793791" y="4915972"/>
            <a:ext cx="6279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500"/>
              </a:lnSpc>
              <a:buSzPct val="10000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Coding: LLMs are unreliable for arithmetic; coding is essential</a:t>
            </a:r>
            <a:endParaRPr lang="en-US" sz="2667" dirty="0"/>
          </a:p>
        </p:txBody>
      </p:sp>
      <p:sp>
        <p:nvSpPr>
          <p:cNvPr id="6" name="Text 4"/>
          <p:cNvSpPr/>
          <p:nvPr/>
        </p:nvSpPr>
        <p:spPr>
          <a:xfrm>
            <a:off x="7557255" y="2773101"/>
            <a:ext cx="6279356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66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</a:t>
            </a: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2667" dirty="0"/>
          </a:p>
        </p:txBody>
      </p:sp>
      <p:sp>
        <p:nvSpPr>
          <p:cNvPr id="7" name="Text 5"/>
          <p:cNvSpPr/>
          <p:nvPr/>
        </p:nvSpPr>
        <p:spPr>
          <a:xfrm>
            <a:off x="7564875" y="3717845"/>
            <a:ext cx="6279356" cy="396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00"/>
              </a:lnSpc>
              <a:buSzPct val="10000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Apps: to reuse tested code</a:t>
            </a:r>
            <a:endParaRPr lang="en-US" sz="2667" dirty="0"/>
          </a:p>
        </p:txBody>
      </p:sp>
      <p:sp>
        <p:nvSpPr>
          <p:cNvPr id="8" name="Text 6"/>
          <p:cNvSpPr/>
          <p:nvPr/>
        </p:nvSpPr>
        <p:spPr>
          <a:xfrm>
            <a:off x="7557253" y="4439189"/>
            <a:ext cx="6279356" cy="712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500"/>
              </a:lnSpc>
              <a:buSzPct val="10000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chatbots: system prompts, RAG, or fine tuning</a:t>
            </a:r>
            <a:endParaRPr lang="en-US" sz="2667" dirty="0"/>
          </a:p>
        </p:txBody>
      </p:sp>
      <p:sp>
        <p:nvSpPr>
          <p:cNvPr id="9" name="Text 7"/>
          <p:cNvSpPr/>
          <p:nvPr/>
        </p:nvSpPr>
        <p:spPr>
          <a:xfrm>
            <a:off x="7564875" y="5475926"/>
            <a:ext cx="6279356" cy="54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91" indent="-342891">
              <a:lnSpc>
                <a:spcPts val="2500"/>
              </a:lnSpc>
              <a:buSzPct val="100000"/>
              <a:buChar char="•"/>
            </a:pPr>
            <a:r>
              <a:rPr lang="en-US" sz="26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Agents: chatbots with tools</a:t>
            </a:r>
            <a:endParaRPr lang="en-US" sz="266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339</TotalTime>
  <Words>2455</Words>
  <Application>Microsoft Office PowerPoint</Application>
  <PresentationFormat>Custom</PresentationFormat>
  <Paragraphs>341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Bitter Medium</vt:lpstr>
      <vt:lpstr>Open Sans</vt:lpstr>
      <vt:lpstr>Arial</vt:lpstr>
      <vt:lpstr>Consolas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Kerry Back</cp:lastModifiedBy>
  <cp:revision>8</cp:revision>
  <dcterms:created xsi:type="dcterms:W3CDTF">2025-10-07T03:46:26Z</dcterms:created>
  <dcterms:modified xsi:type="dcterms:W3CDTF">2025-10-08T03:39:11Z</dcterms:modified>
</cp:coreProperties>
</file>